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DBB7-FBD3-462A-AB23-A475138CD9A0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017E0-1B84-4A44-A969-B6902687F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indera@colegioclubhipico.cl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cecilia.lobos@colegioclubhipico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ennie.abarca@colegioclubhipico.cl" TargetMode="External"/><Relationship Id="rId5" Type="http://schemas.openxmlformats.org/officeDocument/2006/relationships/hyperlink" Target="mailto:v.delbene@colegioclubhipico.cl" TargetMode="External"/><Relationship Id="rId10" Type="http://schemas.openxmlformats.org/officeDocument/2006/relationships/hyperlink" Target="mailto:kinderc@colegioclubhipico.cl" TargetMode="External"/><Relationship Id="rId4" Type="http://schemas.openxmlformats.org/officeDocument/2006/relationships/hyperlink" Target="mailto:lilian.peralta@colegioclubhipico.cl" TargetMode="External"/><Relationship Id="rId9" Type="http://schemas.openxmlformats.org/officeDocument/2006/relationships/hyperlink" Target="mailto:kinderb@colegioclubhipico.c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sWfMJinJA&amp;list=PLvjgV9yudHcdHZbFR3ja7-otJMZJ0ORN_&amp;index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ZFRl_XMFJD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kindera@colegioclubhipico.cl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cecilia.lobos@colegioclubhipico.c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nnie.abarca@colegioclubhipico.cl" TargetMode="External"/><Relationship Id="rId5" Type="http://schemas.openxmlformats.org/officeDocument/2006/relationships/hyperlink" Target="mailto:v.delbene@colegioclubhipico.cl" TargetMode="External"/><Relationship Id="rId10" Type="http://schemas.openxmlformats.org/officeDocument/2006/relationships/hyperlink" Target="mailto:kinderc@colegioclubhipico.cl" TargetMode="External"/><Relationship Id="rId4" Type="http://schemas.openxmlformats.org/officeDocument/2006/relationships/hyperlink" Target="mailto:lilian.peralta@colegioclubhipico.cl" TargetMode="External"/><Relationship Id="rId9" Type="http://schemas.openxmlformats.org/officeDocument/2006/relationships/hyperlink" Target="mailto:kinderb@colegioclubhipico.c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zhp2E6FL3k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5" y="0"/>
            <a:ext cx="9149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2990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ustomShape 2"/>
          <p:cNvSpPr/>
          <p:nvPr/>
        </p:nvSpPr>
        <p:spPr>
          <a:xfrm>
            <a:off x="1357290" y="1928802"/>
            <a:ext cx="2786082" cy="23105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b="1" spc="-1" dirty="0" smtClean="0">
                <a:latin typeface="Bahnschrift Light" pitchFamily="34" charset="0"/>
                <a:ea typeface="Cordia New"/>
              </a:rPr>
              <a:t>2</a:t>
            </a:r>
            <a:r>
              <a:rPr lang="es-ES" b="1" strike="noStrike" spc="-1" dirty="0" smtClean="0">
                <a:latin typeface="Bahnschrift Light" pitchFamily="34" charset="0"/>
                <a:ea typeface="Cordia New"/>
              </a:rPr>
              <a:t>ª GUÍA DE ESTUDIO</a:t>
            </a:r>
          </a:p>
          <a:p>
            <a:pPr algn="ctr">
              <a:lnSpc>
                <a:spcPct val="100000"/>
              </a:lnSpc>
            </a:pPr>
            <a:r>
              <a:rPr lang="es-ES" b="1" strike="noStrike" spc="-1" dirty="0" smtClean="0">
                <a:latin typeface="Bahnschrift Light" pitchFamily="34" charset="0"/>
                <a:ea typeface="Cordia New"/>
              </a:rPr>
              <a:t>  PENSAMIENTO MATEMÁTICO</a:t>
            </a:r>
            <a:r>
              <a:rPr lang="es-CO" b="1" strike="noStrike" spc="-1" dirty="0" smtClean="0">
                <a:latin typeface="Bahnschrift Light" pitchFamily="34" charset="0"/>
                <a:ea typeface="Cordia New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es-CO" b="1" strike="noStrike" spc="-1" dirty="0" smtClean="0">
              <a:latin typeface="Bahnschrift Light" pitchFamily="34" charset="0"/>
              <a:ea typeface="Cordia New"/>
            </a:endParaRPr>
          </a:p>
          <a:p>
            <a:pPr algn="ctr">
              <a:lnSpc>
                <a:spcPct val="100000"/>
              </a:lnSpc>
            </a:pPr>
            <a:r>
              <a:rPr lang="es-CO" b="1" spc="-1" dirty="0" smtClean="0">
                <a:latin typeface="Bahnschrift Light" pitchFamily="34" charset="0"/>
                <a:ea typeface="Cordia New"/>
              </a:rPr>
              <a:t>Martes 02 de junio</a:t>
            </a:r>
            <a:endParaRPr lang="es-CO" b="1" strike="noStrike" spc="-1" dirty="0" smtClean="0">
              <a:latin typeface="Bahnschrift Light" pitchFamily="34" charset="0"/>
              <a:ea typeface="Cordia New"/>
            </a:endParaRPr>
          </a:p>
          <a:p>
            <a:pPr algn="ctr">
              <a:lnSpc>
                <a:spcPct val="100000"/>
              </a:lnSpc>
            </a:pPr>
            <a:endParaRPr lang="es-CO" b="1" strike="noStrike" spc="-1" dirty="0" smtClean="0">
              <a:solidFill>
                <a:srgbClr val="002060"/>
              </a:solidFill>
              <a:latin typeface="Bahnschrift Light" pitchFamily="34" charset="0"/>
              <a:ea typeface="Cordia New"/>
            </a:endParaRPr>
          </a:p>
          <a:p>
            <a:pPr algn="ctr">
              <a:lnSpc>
                <a:spcPct val="100000"/>
              </a:lnSpc>
            </a:pPr>
            <a:r>
              <a:rPr lang="es-CO" b="1" spc="-1" dirty="0" smtClean="0">
                <a:latin typeface="Bahnschrift Light" pitchFamily="34" charset="0"/>
              </a:rPr>
              <a:t>“REPRESENTAR  NÚMERO Y CANTIDAD”</a:t>
            </a:r>
            <a:endParaRPr lang="en-US" b="1" strike="noStrike" spc="-1" dirty="0">
              <a:latin typeface="Bahnschrift Light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29190" y="1214422"/>
            <a:ext cx="3131840" cy="93871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100" b="1" dirty="0" smtClean="0"/>
              <a:t>Correos:</a:t>
            </a:r>
          </a:p>
          <a:p>
            <a:r>
              <a:rPr lang="es-ES" sz="1100" b="1" dirty="0" smtClean="0"/>
              <a:t>Kínder A: </a:t>
            </a:r>
            <a:r>
              <a:rPr lang="es-ES" sz="1100" b="1" dirty="0" smtClean="0">
                <a:hlinkClick r:id="rId4"/>
              </a:rPr>
              <a:t>lilian.peralta@colegioclubhipico.cl</a:t>
            </a:r>
            <a:endParaRPr lang="es-ES" sz="1100" b="1" dirty="0" smtClean="0"/>
          </a:p>
          <a:p>
            <a:r>
              <a:rPr lang="es-ES" sz="1100" b="1" dirty="0" smtClean="0"/>
              <a:t>Kínder B: </a:t>
            </a:r>
            <a:r>
              <a:rPr lang="es-ES" sz="1100" b="1" dirty="0" smtClean="0">
                <a:hlinkClick r:id="rId5"/>
              </a:rPr>
              <a:t>v.delbene@colegioclubhipico.cl</a:t>
            </a:r>
            <a:endParaRPr lang="es-ES" sz="1100" b="1" dirty="0" smtClean="0"/>
          </a:p>
          <a:p>
            <a:r>
              <a:rPr lang="es-ES" sz="1100" b="1" dirty="0" smtClean="0"/>
              <a:t>Kínder C: </a:t>
            </a:r>
            <a:r>
              <a:rPr lang="es-ES" sz="1100" b="1" dirty="0" smtClean="0">
                <a:hlinkClick r:id="rId6"/>
              </a:rPr>
              <a:t>jennie.abarca@colegioclubhipico.cl</a:t>
            </a:r>
            <a:endParaRPr lang="es-ES" sz="1100" b="1" dirty="0" smtClean="0"/>
          </a:p>
          <a:p>
            <a:r>
              <a:rPr lang="es-ES_tradnl" sz="1100" b="1" dirty="0" smtClean="0"/>
              <a:t>Educadora </a:t>
            </a:r>
            <a:r>
              <a:rPr lang="es-ES_tradnl" sz="1100" b="1" dirty="0" err="1" smtClean="0"/>
              <a:t>PIE:</a:t>
            </a:r>
            <a:r>
              <a:rPr lang="es-ES_tradnl" sz="1100" b="1" dirty="0" err="1" smtClean="0">
                <a:hlinkClick r:id="rId7"/>
              </a:rPr>
              <a:t>cecilia.lobos@colegioclubhipico.cl</a:t>
            </a:r>
            <a:endParaRPr lang="es-ES" sz="1100" b="1" dirty="0"/>
          </a:p>
        </p:txBody>
      </p:sp>
      <p:sp>
        <p:nvSpPr>
          <p:cNvPr id="11" name="10 Rectángulo"/>
          <p:cNvSpPr/>
          <p:nvPr/>
        </p:nvSpPr>
        <p:spPr>
          <a:xfrm>
            <a:off x="5072066" y="2928934"/>
            <a:ext cx="2857520" cy="94179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CL" sz="1600" dirty="0" smtClean="0">
                <a:ea typeface="Calibri"/>
                <a:cs typeface="gobCL"/>
                <a:hlinkClick r:id="rId8"/>
              </a:rPr>
              <a:t>kindera@colegioclubhipico.cl</a:t>
            </a:r>
            <a:endParaRPr lang="es-CL" sz="1600" dirty="0" smtClean="0">
              <a:ea typeface="Calibri"/>
              <a:cs typeface="gobCL"/>
            </a:endParaRPr>
          </a:p>
          <a:p>
            <a:pPr algn="ctr">
              <a:lnSpc>
                <a:spcPct val="115000"/>
              </a:lnSpc>
            </a:pPr>
            <a:r>
              <a:rPr lang="es-CL" sz="1600" dirty="0" smtClean="0">
                <a:ea typeface="Calibri"/>
                <a:cs typeface="gobCL"/>
                <a:hlinkClick r:id="rId9"/>
              </a:rPr>
              <a:t>kinderb@colegioclubhipico.cl</a:t>
            </a:r>
            <a:endParaRPr lang="es-CL" sz="1600" dirty="0" smtClean="0">
              <a:ea typeface="Calibri"/>
              <a:cs typeface="gobCL"/>
            </a:endParaRPr>
          </a:p>
          <a:p>
            <a:pPr algn="ctr">
              <a:lnSpc>
                <a:spcPct val="115000"/>
              </a:lnSpc>
            </a:pPr>
            <a:r>
              <a:rPr lang="es-CL" sz="1600" dirty="0" smtClean="0">
                <a:ea typeface="Calibri"/>
                <a:cs typeface="gobCL"/>
                <a:hlinkClick r:id="rId10"/>
              </a:rPr>
              <a:t>kinderc@colegioclubhipico.cl</a:t>
            </a:r>
            <a:endParaRPr lang="es-E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25"/>
            <a:ext cx="2714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 rot="20168751">
            <a:off x="33179" y="579899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DESARROLLO  DE  LA ACTIVIDAD  </a:t>
            </a:r>
            <a:endParaRPr lang="es-E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357166"/>
            <a:ext cx="661035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2857496"/>
            <a:ext cx="1928826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 rot="20603206">
            <a:off x="579119" y="919742"/>
            <a:ext cx="257176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 DE  LA  ACTIVIDAD</a:t>
            </a:r>
            <a:endParaRPr lang="es-E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857364"/>
            <a:ext cx="64198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701391"/>
            <a:ext cx="3238504" cy="11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6314" y="785794"/>
            <a:ext cx="2400288" cy="5143536"/>
          </a:xfrm>
        </p:spPr>
        <p:txBody>
          <a:bodyPr>
            <a:normAutofit fontScale="90000"/>
          </a:bodyPr>
          <a:lstStyle/>
          <a:p>
            <a:pPr algn="l"/>
            <a:r>
              <a:rPr lang="es-CL" sz="2000" dirty="0" smtClean="0">
                <a:latin typeface="Comic Sans MS" pitchFamily="66" charset="0"/>
              </a:rPr>
              <a:t/>
            </a:r>
            <a:br>
              <a:rPr lang="es-CL" sz="2000" dirty="0" smtClean="0">
                <a:latin typeface="Comic Sans MS" pitchFamily="66" charset="0"/>
              </a:rPr>
            </a:br>
            <a:r>
              <a:rPr lang="es-CL" sz="2000" dirty="0">
                <a:latin typeface="Comic Sans MS" pitchFamily="66" charset="0"/>
              </a:rPr>
              <a:t/>
            </a:r>
            <a:br>
              <a:rPr lang="es-CL" sz="2000" dirty="0">
                <a:latin typeface="Comic Sans MS" pitchFamily="66" charset="0"/>
              </a:rPr>
            </a:br>
            <a:r>
              <a:rPr lang="es-CL" sz="2000" dirty="0" smtClean="0">
                <a:latin typeface="Comic Sans MS" pitchFamily="66" charset="0"/>
              </a:rPr>
              <a:t/>
            </a:r>
            <a:br>
              <a:rPr lang="es-CL" sz="2000" dirty="0" smtClean="0">
                <a:latin typeface="Comic Sans MS" pitchFamily="66" charset="0"/>
              </a:rPr>
            </a:br>
            <a:r>
              <a:rPr lang="es-CL" sz="2000" dirty="0" smtClean="0">
                <a:latin typeface="Comic Sans MS" pitchFamily="66" charset="0"/>
              </a:rPr>
              <a:t>Hola! Amigos para iniciar nuestra actividad, pinchemos el link del saludo de la rutina diaria.</a:t>
            </a:r>
            <a:br>
              <a:rPr lang="es-CL" sz="2000" dirty="0" smtClean="0">
                <a:latin typeface="Comic Sans MS" pitchFamily="66" charset="0"/>
              </a:rPr>
            </a:b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https://www.youtube.com/watch?v=yFsWfMJinJA&amp;list=PLvjgV9yudHcdHZbFR3ja7-otJMZJ0ORN_&amp;index=1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2000" dirty="0" smtClean="0">
                <a:latin typeface="Comic Sans MS" pitchFamily="66" charset="0"/>
              </a:rPr>
              <a:t>Ahora ya podemos comenzar, recuerda tener  elementos como </a:t>
            </a:r>
            <a:r>
              <a:rPr lang="es-ES" sz="2000" dirty="0" err="1" smtClean="0">
                <a:latin typeface="Comic Sans MS" pitchFamily="66" charset="0"/>
              </a:rPr>
              <a:t>plasticina</a:t>
            </a:r>
            <a:r>
              <a:rPr lang="es-ES" sz="2000" dirty="0" smtClean="0">
                <a:latin typeface="Comic Sans MS" pitchFamily="66" charset="0"/>
              </a:rPr>
              <a:t>, hoja de block y cualquier elemento que sirva para contar, tu cuaderno y lápices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000" dirty="0" smtClean="0">
                <a:latin typeface="Comic Sans MS" pitchFamily="66" charset="0"/>
              </a:rPr>
              <a:t/>
            </a:r>
            <a:br>
              <a:rPr lang="es-CL" sz="2000" dirty="0" smtClean="0">
                <a:latin typeface="Comic Sans MS" pitchFamily="66" charset="0"/>
              </a:rPr>
            </a:br>
            <a:endParaRPr lang="es-ES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3425"/>
            <a:ext cx="56673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46767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496944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_tradnl" sz="1800" b="1" dirty="0" smtClean="0"/>
              <a:t>ÁMBITO: INTERACCIÓN Y COMPRENSIÓN DEL ENTORNO</a:t>
            </a:r>
            <a:br>
              <a:rPr lang="es-ES_tradnl" sz="1800" b="1" dirty="0" smtClean="0"/>
            </a:br>
            <a:r>
              <a:rPr lang="es-ES_tradnl" sz="1800" b="1" dirty="0" smtClean="0"/>
              <a:t>NÚCLEO: PENSAMIENTO MATEMÁTICO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b="1" dirty="0" smtClean="0"/>
              <a:t>OA6 Emplear los números , para contar, identificar, cuantificar y comparar cantidades hasta el 20 e indicar orden y posición de algunos elementos en situaciones cotidianas o juegos.</a:t>
            </a:r>
            <a:endParaRPr lang="es-ES" sz="1800" dirty="0"/>
          </a:p>
        </p:txBody>
      </p:sp>
      <p:sp>
        <p:nvSpPr>
          <p:cNvPr id="9" name="8 Llamada de nube"/>
          <p:cNvSpPr/>
          <p:nvPr/>
        </p:nvSpPr>
        <p:spPr>
          <a:xfrm>
            <a:off x="357158" y="2786058"/>
            <a:ext cx="5929354" cy="192882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Para comenzar  en nuestro tema, te invito a que observes el  siguiente video, pincha el link!</a:t>
            </a:r>
          </a:p>
          <a:p>
            <a:r>
              <a:rPr lang="es-ES" dirty="0" smtClean="0">
                <a:hlinkClick r:id="rId4"/>
              </a:rPr>
              <a:t>https://www.youtube.com/watch?v=ZFRl_XMFJDY</a:t>
            </a:r>
            <a:endParaRPr lang="es-ES" dirty="0" smtClean="0"/>
          </a:p>
          <a:p>
            <a:endParaRPr lang="es-CL" dirty="0" smtClean="0"/>
          </a:p>
          <a:p>
            <a:endParaRPr lang="es-E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86275"/>
            <a:ext cx="35719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5623" y="0"/>
            <a:ext cx="2038377" cy="12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5"/>
            <a:ext cx="2562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Llamada de nube"/>
          <p:cNvSpPr/>
          <p:nvPr/>
        </p:nvSpPr>
        <p:spPr>
          <a:xfrm>
            <a:off x="214282" y="642918"/>
            <a:ext cx="6643734" cy="27860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Antes de trabajar con el n° 8, primero lo graficaremos en una </a:t>
            </a:r>
            <a:r>
              <a:rPr lang="es-CL" smtClean="0"/>
              <a:t>b</a:t>
            </a:r>
            <a:r>
              <a:rPr lang="es-CL" smtClean="0"/>
              <a:t>endeja</a:t>
            </a:r>
            <a:r>
              <a:rPr lang="es-CL" dirty="0" smtClean="0"/>
              <a:t>  </a:t>
            </a:r>
            <a:r>
              <a:rPr lang="es-CL" dirty="0" smtClean="0"/>
              <a:t>que contenga sémola o harina , luego modela  en </a:t>
            </a:r>
            <a:r>
              <a:rPr lang="es-CL" dirty="0" err="1" smtClean="0"/>
              <a:t>plasticina</a:t>
            </a:r>
            <a:r>
              <a:rPr lang="es-CL" dirty="0"/>
              <a:t> </a:t>
            </a:r>
            <a:r>
              <a:rPr lang="es-CL" dirty="0" smtClean="0"/>
              <a:t>sobre el camino recorrido para formar el n°, como en las imágenes que aparecen acá. </a:t>
            </a: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357694"/>
            <a:ext cx="2223877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1714512" cy="23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786454"/>
            <a:ext cx="1476370" cy="7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5141395"/>
            <a:ext cx="2286016" cy="17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Llamada rectangular redondeada"/>
          <p:cNvSpPr/>
          <p:nvPr/>
        </p:nvSpPr>
        <p:spPr>
          <a:xfrm>
            <a:off x="1785918" y="2357430"/>
            <a:ext cx="5214974" cy="257176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 smtClean="0"/>
              <a:t>Ahora cuantificaremos hasta 8, para ello contarás de uno en uno hasta 8, puedes realizarlo con diferentes elementos (palos de helado, frutas, porotos, </a:t>
            </a:r>
            <a:r>
              <a:rPr lang="es-CL" dirty="0" err="1" smtClean="0"/>
              <a:t>etc</a:t>
            </a:r>
            <a:r>
              <a:rPr lang="es-CL" dirty="0" smtClean="0"/>
              <a:t>). Enseguida, te invito a escribir el n° 8 en tu cuaderno azul luego  dibuja 8 elementos y escribe  su nombre  “ocho”</a:t>
            </a:r>
          </a:p>
          <a:p>
            <a:endParaRPr lang="es-CL" dirty="0"/>
          </a:p>
          <a:p>
            <a:r>
              <a:rPr lang="es-CL" dirty="0" smtClean="0"/>
              <a:t>Re</a:t>
            </a:r>
            <a:r>
              <a:rPr lang="es-CL" dirty="0" smtClean="0">
                <a:solidFill>
                  <a:srgbClr val="002060"/>
                </a:solidFill>
              </a:rPr>
              <a:t>cuerda sacar fotos de tus trabajos realizados, para ver lo bello que trabajaste.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785918" cy="132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643314"/>
            <a:ext cx="20322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2071702" cy="1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738166"/>
            <a:ext cx="2479145" cy="200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0"/>
            <a:ext cx="2000264" cy="14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3399720"/>
            <a:ext cx="2286016" cy="34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Llamada de nube"/>
          <p:cNvSpPr/>
          <p:nvPr/>
        </p:nvSpPr>
        <p:spPr>
          <a:xfrm>
            <a:off x="1357290" y="642918"/>
            <a:ext cx="5643602" cy="292895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 smtClean="0">
              <a:latin typeface="Comic Sans MS" pitchFamily="66" charset="0"/>
            </a:endParaRPr>
          </a:p>
          <a:p>
            <a:pPr algn="ctr"/>
            <a:r>
              <a:rPr lang="es-CL" dirty="0" smtClean="0">
                <a:latin typeface="Comic Sans MS" pitchFamily="66" charset="0"/>
              </a:rPr>
              <a:t>Ya  aprendiste a contar hasta 8, ahora descubre e índica  que conjunto tiene 8 elementos.</a:t>
            </a:r>
          </a:p>
          <a:p>
            <a:pPr algn="ctr"/>
            <a:endParaRPr lang="es-CL" dirty="0" smtClean="0">
              <a:latin typeface="Comic Sans MS" pitchFamily="66" charset="0"/>
            </a:endParaRPr>
          </a:p>
          <a:p>
            <a:pPr algn="ctr"/>
            <a:r>
              <a:rPr lang="es-CL" dirty="0" smtClean="0">
                <a:latin typeface="Comic Sans MS" pitchFamily="66" charset="0"/>
              </a:rPr>
              <a:t>Recuerda sacar fotos del desarrollo de tus trabajos y enviar con fecha al correo del curso, para evaluar como lo hiciste.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701391"/>
            <a:ext cx="3238504" cy="11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9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1"/>
            <a:ext cx="207060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ustomShape 2"/>
          <p:cNvSpPr/>
          <p:nvPr/>
        </p:nvSpPr>
        <p:spPr>
          <a:xfrm>
            <a:off x="1285852" y="571480"/>
            <a:ext cx="6929486" cy="17565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b="1" spc="-1" dirty="0" smtClean="0">
                <a:latin typeface="Bahnschrift Light" pitchFamily="34" charset="0"/>
                <a:ea typeface="Cordia New"/>
              </a:rPr>
              <a:t>2</a:t>
            </a:r>
            <a:r>
              <a:rPr lang="es-ES" b="1" strike="noStrike" spc="-1" dirty="0" smtClean="0">
                <a:latin typeface="Bahnschrift Light" pitchFamily="34" charset="0"/>
                <a:ea typeface="Cordia New"/>
              </a:rPr>
              <a:t>ª GUÍA DE ESTUDIO</a:t>
            </a:r>
          </a:p>
          <a:p>
            <a:pPr algn="ctr">
              <a:lnSpc>
                <a:spcPct val="100000"/>
              </a:lnSpc>
            </a:pPr>
            <a:r>
              <a:rPr lang="es-ES" b="1" strike="noStrike" spc="-1" dirty="0" smtClean="0">
                <a:latin typeface="Bahnschrift Light" pitchFamily="34" charset="0"/>
                <a:ea typeface="Cordia New"/>
              </a:rPr>
              <a:t>  </a:t>
            </a:r>
            <a:r>
              <a:rPr lang="es-CL" b="1" strike="noStrike" spc="-1" dirty="0" smtClean="0">
                <a:latin typeface="Bahnschrift Light" pitchFamily="34" charset="0"/>
                <a:ea typeface="Cordia New"/>
              </a:rPr>
              <a:t>LENGUAJE  ARTÍSTICO</a:t>
            </a:r>
            <a:endParaRPr lang="es-CO" b="1" strike="noStrike" spc="-1" dirty="0" smtClean="0">
              <a:latin typeface="Bahnschrift Light" pitchFamily="34" charset="0"/>
              <a:ea typeface="Cordia New"/>
            </a:endParaRPr>
          </a:p>
          <a:p>
            <a:pPr algn="ctr">
              <a:lnSpc>
                <a:spcPct val="100000"/>
              </a:lnSpc>
            </a:pPr>
            <a:endParaRPr lang="es-CO" b="1" spc="-1" dirty="0" smtClean="0">
              <a:latin typeface="Bahnschrift Light" pitchFamily="34" charset="0"/>
              <a:ea typeface="Cordia New"/>
            </a:endParaRPr>
          </a:p>
          <a:p>
            <a:pPr algn="ctr">
              <a:lnSpc>
                <a:spcPct val="100000"/>
              </a:lnSpc>
            </a:pPr>
            <a:r>
              <a:rPr lang="es-CO" b="1" spc="-1" dirty="0" smtClean="0">
                <a:latin typeface="Bahnschrift Light" pitchFamily="34" charset="0"/>
                <a:ea typeface="Cordia New"/>
              </a:rPr>
              <a:t>Martes 02 de junio</a:t>
            </a:r>
            <a:endParaRPr lang="es-CO" b="1" strike="noStrike" spc="-1" dirty="0" smtClean="0">
              <a:solidFill>
                <a:srgbClr val="002060"/>
              </a:solidFill>
              <a:latin typeface="Bahnschrift Light" pitchFamily="34" charset="0"/>
              <a:ea typeface="Cordia New"/>
            </a:endParaRPr>
          </a:p>
          <a:p>
            <a:pPr algn="ctr">
              <a:lnSpc>
                <a:spcPct val="100000"/>
              </a:lnSpc>
            </a:pPr>
            <a:endParaRPr lang="es-CO" b="1" spc="-1" dirty="0" smtClean="0">
              <a:latin typeface="Bahnschrift Light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CO" b="1" spc="-1" dirty="0" smtClean="0">
                <a:latin typeface="Bahnschrift Light" pitchFamily="34" charset="0"/>
              </a:rPr>
              <a:t>“Expresar  nuestras sensaciones y emociones”</a:t>
            </a:r>
            <a:endParaRPr lang="en-US" b="1" strike="noStrike" spc="-1" dirty="0">
              <a:latin typeface="Bahnschrift Light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28728" y="5286388"/>
            <a:ext cx="3286148" cy="93871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100" b="1" dirty="0" smtClean="0"/>
              <a:t>Correos:</a:t>
            </a:r>
          </a:p>
          <a:p>
            <a:r>
              <a:rPr lang="es-ES" sz="1100" b="1" dirty="0" smtClean="0"/>
              <a:t>Kínder A: </a:t>
            </a:r>
            <a:r>
              <a:rPr lang="es-ES" sz="1100" b="1" dirty="0" smtClean="0">
                <a:hlinkClick r:id="rId4"/>
              </a:rPr>
              <a:t>lilian.peralta@colegioclubhipico.cl</a:t>
            </a:r>
            <a:endParaRPr lang="es-ES" sz="1100" b="1" dirty="0" smtClean="0"/>
          </a:p>
          <a:p>
            <a:r>
              <a:rPr lang="es-ES" sz="1100" b="1" dirty="0" smtClean="0"/>
              <a:t>Kínder B: </a:t>
            </a:r>
            <a:r>
              <a:rPr lang="es-ES" sz="1100" b="1" dirty="0" smtClean="0">
                <a:hlinkClick r:id="rId5"/>
              </a:rPr>
              <a:t>v.delbene@colegioclubhipico.cl</a:t>
            </a:r>
            <a:endParaRPr lang="es-ES" sz="1100" b="1" dirty="0" smtClean="0"/>
          </a:p>
          <a:p>
            <a:r>
              <a:rPr lang="es-ES" sz="1100" b="1" dirty="0" smtClean="0"/>
              <a:t>Kínder C: </a:t>
            </a:r>
            <a:r>
              <a:rPr lang="es-ES" sz="1100" b="1" dirty="0" smtClean="0">
                <a:hlinkClick r:id="rId6"/>
              </a:rPr>
              <a:t>jennie.abarca@colegioclubhipico.cl</a:t>
            </a:r>
            <a:endParaRPr lang="es-ES" sz="1100" b="1" dirty="0" smtClean="0"/>
          </a:p>
          <a:p>
            <a:r>
              <a:rPr lang="es-ES_tradnl" sz="1100" b="1" dirty="0" smtClean="0"/>
              <a:t>Educadora </a:t>
            </a:r>
            <a:r>
              <a:rPr lang="es-ES_tradnl" sz="1100" b="1" dirty="0" err="1" smtClean="0"/>
              <a:t>PIE:</a:t>
            </a:r>
            <a:r>
              <a:rPr lang="es-ES_tradnl" sz="1100" b="1" dirty="0" err="1" smtClean="0">
                <a:hlinkClick r:id="rId7"/>
              </a:rPr>
              <a:t>cecilia.lobos@colegioclubhipico.cl</a:t>
            </a:r>
            <a:endParaRPr lang="es-ES" sz="1100" b="1" dirty="0"/>
          </a:p>
        </p:txBody>
      </p:sp>
      <p:sp>
        <p:nvSpPr>
          <p:cNvPr id="11" name="10 Rectángulo"/>
          <p:cNvSpPr/>
          <p:nvPr/>
        </p:nvSpPr>
        <p:spPr>
          <a:xfrm>
            <a:off x="4786314" y="5286388"/>
            <a:ext cx="3000396" cy="94179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CL" sz="1600" dirty="0" smtClean="0">
                <a:ea typeface="Calibri"/>
                <a:cs typeface="gobCL"/>
                <a:hlinkClick r:id="rId8"/>
              </a:rPr>
              <a:t>kindera@colegioclubhipico.cl</a:t>
            </a:r>
            <a:endParaRPr lang="es-CL" sz="1600" dirty="0" smtClean="0">
              <a:ea typeface="Calibri"/>
              <a:cs typeface="gobCL"/>
            </a:endParaRPr>
          </a:p>
          <a:p>
            <a:pPr algn="ctr">
              <a:lnSpc>
                <a:spcPct val="115000"/>
              </a:lnSpc>
            </a:pPr>
            <a:r>
              <a:rPr lang="es-CL" sz="1600" dirty="0" smtClean="0">
                <a:ea typeface="Calibri"/>
                <a:cs typeface="gobCL"/>
                <a:hlinkClick r:id="rId9"/>
              </a:rPr>
              <a:t>kinderb@colegioclubhipico.cl</a:t>
            </a:r>
            <a:endParaRPr lang="es-CL" sz="1600" dirty="0" smtClean="0">
              <a:ea typeface="Calibri"/>
              <a:cs typeface="gobCL"/>
            </a:endParaRPr>
          </a:p>
          <a:p>
            <a:pPr algn="ctr">
              <a:lnSpc>
                <a:spcPct val="115000"/>
              </a:lnSpc>
            </a:pPr>
            <a:r>
              <a:rPr lang="es-CL" sz="1600" dirty="0" smtClean="0">
                <a:ea typeface="Calibri"/>
                <a:cs typeface="gobCL"/>
                <a:hlinkClick r:id="rId10"/>
              </a:rPr>
              <a:t>kinderc@colegioclubhipico.cl</a:t>
            </a:r>
            <a:endParaRPr lang="es-E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96944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_tradnl" sz="1800" b="1" dirty="0" smtClean="0"/>
              <a:t>ÁMBITO: COMUNICACIÓN INTEGRAL</a:t>
            </a:r>
            <a:br>
              <a:rPr lang="es-ES_tradnl" sz="1800" b="1" dirty="0" smtClean="0"/>
            </a:br>
            <a:r>
              <a:rPr lang="es-ES_tradnl" sz="1800" b="1" dirty="0" smtClean="0"/>
              <a:t>NÚCLEO: LENGUAJE ARTÍSTICO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b="1" dirty="0" smtClean="0"/>
              <a:t>OA4 Expresar corporalmente sensaciones, emociones e ideas a partir de la improvisación de escenas dramáticas, juegos teatrales, mímica y danza.</a:t>
            </a:r>
            <a:endParaRPr lang="es-ES" sz="1800" dirty="0"/>
          </a:p>
        </p:txBody>
      </p:sp>
      <p:sp>
        <p:nvSpPr>
          <p:cNvPr id="9" name="8 Llamada de nube"/>
          <p:cNvSpPr/>
          <p:nvPr/>
        </p:nvSpPr>
        <p:spPr>
          <a:xfrm>
            <a:off x="2571736" y="1928802"/>
            <a:ext cx="5929354" cy="192882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Vamos a comenzar, por abrir este link, para ver de que trata la actividad de hoy…</a:t>
            </a:r>
            <a:r>
              <a:rPr lang="es-ES" dirty="0" smtClean="0">
                <a:hlinkClick r:id="rId2"/>
              </a:rPr>
              <a:t>https://www.youtube.com/watch?v=zhp2E6FL3kw</a:t>
            </a:r>
            <a:endParaRPr lang="es-CL" dirty="0" smtClean="0"/>
          </a:p>
          <a:p>
            <a:endParaRPr lang="es-ES" dirty="0" smtClean="0"/>
          </a:p>
          <a:p>
            <a:endParaRPr lang="es-CL" dirty="0" smtClean="0"/>
          </a:p>
          <a:p>
            <a:endParaRPr lang="es-ES" dirty="0"/>
          </a:p>
        </p:txBody>
      </p:sp>
      <p:pic>
        <p:nvPicPr>
          <p:cNvPr id="2055" name="Picture 7" descr="Inside 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2093"/>
            <a:ext cx="3286116" cy="3315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50"/>
            <a:ext cx="4267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2000240"/>
            <a:ext cx="5172075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Llamada ovalada"/>
          <p:cNvSpPr/>
          <p:nvPr/>
        </p:nvSpPr>
        <p:spPr>
          <a:xfrm rot="924727">
            <a:off x="1452976" y="1303019"/>
            <a:ext cx="7572428" cy="33575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955328">
            <a:off x="1691157" y="1961895"/>
            <a:ext cx="8943980" cy="2643206"/>
          </a:xfrm>
        </p:spPr>
        <p:txBody>
          <a:bodyPr>
            <a:normAutofit/>
          </a:bodyPr>
          <a:lstStyle/>
          <a:p>
            <a:pPr algn="l"/>
            <a:r>
              <a:rPr lang="es-CL" sz="2200" dirty="0" smtClean="0">
                <a:solidFill>
                  <a:schemeClr val="bg1"/>
                </a:solidFill>
              </a:rPr>
              <a:t>                   Veamos ¿Qué aprendimos?</a:t>
            </a:r>
            <a:br>
              <a:rPr lang="es-CL" sz="2200" dirty="0" smtClean="0">
                <a:solidFill>
                  <a:schemeClr val="bg1"/>
                </a:solidFill>
              </a:rPr>
            </a:br>
            <a:r>
              <a:rPr lang="es-CL" sz="2200" dirty="0" smtClean="0">
                <a:solidFill>
                  <a:schemeClr val="bg1"/>
                </a:solidFill>
              </a:rPr>
              <a:t> .-</a:t>
            </a:r>
            <a:r>
              <a:rPr lang="es-CL" sz="1800" dirty="0" smtClean="0">
                <a:solidFill>
                  <a:schemeClr val="bg1"/>
                </a:solidFill>
              </a:rPr>
              <a:t>Primero , que nuestro cuerpo reacciona distinto a cada actividad que</a:t>
            </a:r>
            <a:br>
              <a:rPr lang="es-CL" sz="1800" dirty="0" smtClean="0">
                <a:solidFill>
                  <a:schemeClr val="bg1"/>
                </a:solidFill>
              </a:rPr>
            </a:br>
            <a:r>
              <a:rPr lang="es-CL" sz="1800" dirty="0" smtClean="0">
                <a:solidFill>
                  <a:schemeClr val="bg1"/>
                </a:solidFill>
              </a:rPr>
              <a:t>     realizamos</a:t>
            </a:r>
            <a:r>
              <a:rPr lang="es-CL" sz="2200" dirty="0" smtClean="0">
                <a:solidFill>
                  <a:schemeClr val="bg1"/>
                </a:solidFill>
              </a:rPr>
              <a:t> .</a:t>
            </a:r>
            <a:br>
              <a:rPr lang="es-CL" sz="2200" dirty="0" smtClean="0">
                <a:solidFill>
                  <a:schemeClr val="bg1"/>
                </a:solidFill>
              </a:rPr>
            </a:br>
            <a:r>
              <a:rPr lang="es-CL" sz="2200" dirty="0" smtClean="0">
                <a:solidFill>
                  <a:schemeClr val="bg1"/>
                </a:solidFill>
              </a:rPr>
              <a:t> .-P</a:t>
            </a:r>
            <a:r>
              <a:rPr lang="es-CL" sz="1800" dirty="0" smtClean="0">
                <a:solidFill>
                  <a:schemeClr val="bg1"/>
                </a:solidFill>
              </a:rPr>
              <a:t>odemos expresar diferentes  emociones con gestos y  movimientos.</a:t>
            </a:r>
            <a:br>
              <a:rPr lang="es-CL" sz="1800" dirty="0" smtClean="0">
                <a:solidFill>
                  <a:schemeClr val="bg1"/>
                </a:solidFill>
              </a:rPr>
            </a:br>
            <a:r>
              <a:rPr lang="es-CL" sz="1800" dirty="0" smtClean="0">
                <a:solidFill>
                  <a:schemeClr val="bg1"/>
                </a:solidFill>
              </a:rPr>
              <a:t> .- Los primeros cambios que expresa  nuestro cuerpo es la respiración,  </a:t>
            </a:r>
            <a:br>
              <a:rPr lang="es-CL" sz="1800" dirty="0" smtClean="0">
                <a:solidFill>
                  <a:schemeClr val="bg1"/>
                </a:solidFill>
              </a:rPr>
            </a:br>
            <a:r>
              <a:rPr lang="es-CL" sz="1800" dirty="0" smtClean="0">
                <a:solidFill>
                  <a:schemeClr val="bg1"/>
                </a:solidFill>
              </a:rPr>
              <a:t>      el ritmo del corazón </a:t>
            </a:r>
            <a:r>
              <a:rPr lang="es-CL" sz="2200" dirty="0" smtClean="0">
                <a:solidFill>
                  <a:schemeClr val="bg1"/>
                </a:solidFill>
              </a:rPr>
              <a:t/>
            </a:r>
            <a:br>
              <a:rPr lang="es-CL" sz="2200" dirty="0" smtClean="0">
                <a:solidFill>
                  <a:schemeClr val="bg1"/>
                </a:solidFill>
              </a:rPr>
            </a:br>
            <a:endParaRPr lang="es-ES" sz="2200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rot="19867213">
            <a:off x="17554" y="494811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INICIO DE LA ACTIVIDAD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601</TotalTime>
  <Words>299</Words>
  <Application>Microsoft Office PowerPoint</Application>
  <PresentationFormat>Presentación en pantalla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   Hola! Amigos para iniciar nuestra actividad, pinchemos el link del saludo de la rutina diaria. https://www.youtube.com/watch?v=yFsWfMJinJA&amp;list=PLvjgV9yudHcdHZbFR3ja7-otJMZJ0ORN_&amp;index=1 Ahora ya podemos comenzar, recuerda tener  elementos como plasticina, hoja de block y cualquier elemento que sirva para contar, tu cuaderno y lápices  </vt:lpstr>
      <vt:lpstr>ÁMBITO: INTERACCIÓN Y COMPRENSIÓN DEL ENTORNO NÚCLEO: PENSAMIENTO MATEMÁTICO OA6 Emplear los números , para contar, identificar, cuantificar y comparar cantidades hasta el 20 e indicar orden y posición de algunos elementos en situaciones cotidianas o juegos.</vt:lpstr>
      <vt:lpstr>Diapositiva 4</vt:lpstr>
      <vt:lpstr>Diapositiva 5</vt:lpstr>
      <vt:lpstr>Diapositiva 6</vt:lpstr>
      <vt:lpstr>Diapositiva 7</vt:lpstr>
      <vt:lpstr>ÁMBITO: COMUNICACIÓN INTEGRAL NÚCLEO: LENGUAJE ARTÍSTICO OA4 Expresar corporalmente sensaciones, emociones e ideas a partir de la improvisación de escenas dramáticas, juegos teatrales, mímica y danza.</vt:lpstr>
      <vt:lpstr>                   Veamos ¿Qué aprendimos?  .-Primero , que nuestro cuerpo reacciona distinto a cada actividad que      realizamos .  .-Podemos expresar diferentes  emociones con gestos y  movimientos.  .- Los primeros cambios que expresa  nuestro cuerpo es la respiración,         el ritmo del corazón  </vt:lpstr>
      <vt:lpstr>Diapositiva 10</vt:lpstr>
      <vt:lpstr>Diapositiva 11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Asus</cp:lastModifiedBy>
  <cp:revision>61</cp:revision>
  <dcterms:created xsi:type="dcterms:W3CDTF">2020-05-31T01:46:18Z</dcterms:created>
  <dcterms:modified xsi:type="dcterms:W3CDTF">2020-06-02T03:54:43Z</dcterms:modified>
</cp:coreProperties>
</file>