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9" r:id="rId10"/>
    <p:sldId id="268" r:id="rId11"/>
    <p:sldId id="270" r:id="rId12"/>
    <p:sldId id="271" r:id="rId13"/>
    <p:sldId id="272" r:id="rId14"/>
    <p:sldId id="265"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554E12-2196-4635-BF8D-040E0A70AC96}" type="datetimeFigureOut">
              <a:rPr lang="es-ES" smtClean="0"/>
              <a:pPr/>
              <a:t>12/05/2020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7A73F5B-3E6D-4521-987F-08ABB6802BB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54E12-2196-4635-BF8D-040E0A70AC96}" type="datetimeFigureOut">
              <a:rPr lang="es-ES" smtClean="0"/>
              <a:pPr/>
              <a:t>12/05/2020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73F5B-3E6D-4521-987F-08ABB6802BB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ecilia.lobos@colegioclubhipico.cl" TargetMode="External"/><Relationship Id="rId3" Type="http://schemas.openxmlformats.org/officeDocument/2006/relationships/hyperlink" Target="mailto:contacto@colegioclubh&#237;pico.cl" TargetMode="External"/><Relationship Id="rId7" Type="http://schemas.openxmlformats.org/officeDocument/2006/relationships/hyperlink" Target="mailto:jennie.abarca@colegioclubhipico.c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v.delbene@colegioclubhipico.cl" TargetMode="External"/><Relationship Id="rId5" Type="http://schemas.openxmlformats.org/officeDocument/2006/relationships/hyperlink" Target="mailto:lilian.peralta@colegioclubhipico.c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FsWfMJinJA&amp;list=PLvjgV9yudHcdHZbFR3ja7-otJMZJ0ORN_&amp;index=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youtube.com/watch?v=db60bmiGl5M" TargetMode="External"/><Relationship Id="rId4" Type="http://schemas.openxmlformats.org/officeDocument/2006/relationships/hyperlink" Target="https://www.youtube.com/watch?v=hg8_vJeG7qw"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mailto:contacto@colegioclubh&#237;pico.cl" TargetMode="External"/><Relationship Id="rId3" Type="http://schemas.openxmlformats.org/officeDocument/2006/relationships/hyperlink" Target="mailto:lilian.peralta@colegioclubhipico.cl" TargetMode="External"/><Relationship Id="rId7"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hyperlink" Target="mailto:cecilia.lobos@colegioclubhipico.cl" TargetMode="External"/><Relationship Id="rId5" Type="http://schemas.openxmlformats.org/officeDocument/2006/relationships/hyperlink" Target="mailto:jennie.abarca@colegioclubhipico.cl" TargetMode="External"/><Relationship Id="rId4" Type="http://schemas.openxmlformats.org/officeDocument/2006/relationships/hyperlink" Target="mailto:v.delbene@colegioclubhipico.c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FsWfMJinJA&amp;list=PLvjgV9yudHcdHZbFR3ja7-otJMZJ0ORN_&amp;index=1"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hyperlink" Target="https://www.youtube.com/watch?v=qHkEDhTaP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928662" y="928670"/>
            <a:ext cx="7286625" cy="3786214"/>
          </a:xfrm>
          <a:prstGeom prst="rect">
            <a:avLst/>
          </a:prstGeom>
          <a:noFill/>
          <a:ln w="9525">
            <a:noFill/>
            <a:miter lim="800000"/>
            <a:headEnd/>
            <a:tailEnd/>
          </a:ln>
          <a:effectLst/>
        </p:spPr>
      </p:pic>
      <p:sp>
        <p:nvSpPr>
          <p:cNvPr id="9" name="Rectangle 3"/>
          <p:cNvSpPr>
            <a:spLocks noChangeArrowheads="1"/>
          </p:cNvSpPr>
          <p:nvPr/>
        </p:nvSpPr>
        <p:spPr bwMode="auto">
          <a:xfrm>
            <a:off x="357158" y="214290"/>
            <a:ext cx="2786082"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Fundación Escuela Club Hípico.</a:t>
            </a:r>
            <a:r>
              <a:rPr kumimoji="0" lang="es-ES" sz="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Rodrigo Ordoñez 13150, El Bosque, Santiago - Fono (02) 25296182.</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800" b="1" i="0" u="none" strike="noStrike" cap="none" normalizeH="0" baseline="0" dirty="0" smtClean="0">
                <a:ln>
                  <a:noFill/>
                </a:ln>
                <a:solidFill>
                  <a:schemeClr val="tx1"/>
                </a:solidFill>
                <a:effectLst/>
                <a:latin typeface="Cambria" pitchFamily="18" charset="0"/>
                <a:ea typeface="Calibri" pitchFamily="34" charset="0"/>
                <a:cs typeface="Arial" pitchFamily="34" charset="0"/>
                <a:hlinkClick r:id="rId3"/>
              </a:rPr>
              <a:t>contacto@colegioclubh</a:t>
            </a:r>
            <a:r>
              <a:rPr kumimoji="0" lang="es-ES" sz="800" b="1" i="0" u="none" strike="noStrike" cap="none" normalizeH="0" baseline="0" dirty="0" smtClean="0">
                <a:ln>
                  <a:noFill/>
                </a:ln>
                <a:solidFill>
                  <a:schemeClr val="tx1"/>
                </a:solidFill>
                <a:effectLst/>
                <a:latin typeface="Calibri"/>
                <a:ea typeface="Calibri" pitchFamily="34" charset="0"/>
                <a:cs typeface="Arial" pitchFamily="34" charset="0"/>
                <a:hlinkClick r:id="rId3"/>
              </a:rPr>
              <a:t>í</a:t>
            </a:r>
            <a:r>
              <a:rPr kumimoji="0" lang="es-ES" sz="800" b="1" i="0" u="none" strike="noStrike" cap="none" normalizeH="0" baseline="0" dirty="0" smtClean="0">
                <a:ln>
                  <a:noFill/>
                </a:ln>
                <a:solidFill>
                  <a:schemeClr val="tx1"/>
                </a:solidFill>
                <a:effectLst/>
                <a:latin typeface="Cambria" pitchFamily="18" charset="0"/>
                <a:ea typeface="Calibri" pitchFamily="34" charset="0"/>
                <a:cs typeface="Arial" pitchFamily="34" charset="0"/>
                <a:hlinkClick r:id="rId3"/>
              </a:rPr>
              <a:t>pico.cl</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“Escuela y Familia unida para formar y educar”.</a:t>
            </a:r>
            <a:endParaRPr kumimoji="0" lang="es-ES_tradnl"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0 Imagen"/>
          <p:cNvPicPr>
            <a:picLocks noChangeAspect="1" noChangeArrowheads="1"/>
          </p:cNvPicPr>
          <p:nvPr/>
        </p:nvPicPr>
        <p:blipFill>
          <a:blip r:embed="rId4" cstate="print"/>
          <a:srcRect/>
          <a:stretch>
            <a:fillRect/>
          </a:stretch>
        </p:blipFill>
        <p:spPr bwMode="auto">
          <a:xfrm>
            <a:off x="285720" y="285728"/>
            <a:ext cx="500066" cy="616520"/>
          </a:xfrm>
          <a:prstGeom prst="rect">
            <a:avLst/>
          </a:prstGeom>
          <a:noFill/>
        </p:spPr>
      </p:pic>
      <p:sp>
        <p:nvSpPr>
          <p:cNvPr id="11" name="10 Título"/>
          <p:cNvSpPr>
            <a:spLocks noGrp="1"/>
          </p:cNvSpPr>
          <p:nvPr>
            <p:ph type="ctrTitle"/>
          </p:nvPr>
        </p:nvSpPr>
        <p:spPr>
          <a:xfrm>
            <a:off x="2714612" y="2000240"/>
            <a:ext cx="5214974" cy="1470025"/>
          </a:xfrm>
        </p:spPr>
        <p:txBody>
          <a:bodyPr>
            <a:normAutofit fontScale="90000"/>
          </a:bodyPr>
          <a:lstStyle/>
          <a:p>
            <a:r>
              <a:rPr lang="es-CL" sz="1800" dirty="0" smtClean="0"/>
              <a:t/>
            </a:r>
            <a:br>
              <a:rPr lang="es-CL" sz="1800" dirty="0" smtClean="0"/>
            </a:br>
            <a:r>
              <a:rPr lang="es-CL" sz="2400" b="1" dirty="0" smtClean="0">
                <a:solidFill>
                  <a:schemeClr val="accent5">
                    <a:lumMod val="50000"/>
                  </a:schemeClr>
                </a:solidFill>
              </a:rPr>
              <a:t>GUÍA N°1 DE APOYO</a:t>
            </a:r>
            <a:br>
              <a:rPr lang="es-CL" sz="2400" b="1" dirty="0" smtClean="0">
                <a:solidFill>
                  <a:schemeClr val="accent5">
                    <a:lumMod val="50000"/>
                  </a:schemeClr>
                </a:solidFill>
              </a:rPr>
            </a:br>
            <a:r>
              <a:rPr lang="es-CL" sz="2400" b="1" dirty="0" smtClean="0">
                <a:solidFill>
                  <a:schemeClr val="accent5">
                    <a:lumMod val="50000"/>
                  </a:schemeClr>
                </a:solidFill>
              </a:rPr>
              <a:t>LENGUAJE VELBAL</a:t>
            </a:r>
            <a:br>
              <a:rPr lang="es-CL" sz="2400" b="1" dirty="0" smtClean="0">
                <a:solidFill>
                  <a:schemeClr val="accent5">
                    <a:lumMod val="50000"/>
                  </a:schemeClr>
                </a:solidFill>
              </a:rPr>
            </a:br>
            <a:r>
              <a:rPr lang="es-CL" sz="2400" b="1" dirty="0" smtClean="0">
                <a:solidFill>
                  <a:schemeClr val="accent5">
                    <a:lumMod val="50000"/>
                  </a:schemeClr>
                </a:solidFill>
              </a:rPr>
              <a:t>“JUGANDO A ESCRIBIR </a:t>
            </a:r>
            <a:br>
              <a:rPr lang="es-CL" sz="2400" b="1" dirty="0" smtClean="0">
                <a:solidFill>
                  <a:schemeClr val="accent5">
                    <a:lumMod val="50000"/>
                  </a:schemeClr>
                </a:solidFill>
              </a:rPr>
            </a:br>
            <a:r>
              <a:rPr lang="es-CL" sz="2400" b="1" dirty="0" smtClean="0">
                <a:solidFill>
                  <a:schemeClr val="accent5">
                    <a:lumMod val="50000"/>
                  </a:schemeClr>
                </a:solidFill>
              </a:rPr>
              <a:t>MI   NOMBRE”</a:t>
            </a:r>
            <a:endParaRPr lang="es-ES" sz="2400" b="1" dirty="0">
              <a:solidFill>
                <a:schemeClr val="accent5">
                  <a:lumMod val="50000"/>
                </a:schemeClr>
              </a:solidFill>
            </a:endParaRPr>
          </a:p>
        </p:txBody>
      </p:sp>
      <p:sp>
        <p:nvSpPr>
          <p:cNvPr id="13" name="12 Rectángulo"/>
          <p:cNvSpPr/>
          <p:nvPr/>
        </p:nvSpPr>
        <p:spPr>
          <a:xfrm>
            <a:off x="0" y="5643579"/>
            <a:ext cx="4214810" cy="1214422"/>
          </a:xfrm>
          <a:prstGeom prst="rect">
            <a:avLst/>
          </a:prstGeom>
        </p:spPr>
        <p:txBody>
          <a:bodyPr wrap="square">
            <a:spAutoFit/>
          </a:bodyPr>
          <a:lstStyle/>
          <a:p>
            <a:r>
              <a:rPr lang="es-ES" dirty="0" smtClean="0">
                <a:solidFill>
                  <a:schemeClr val="accent5">
                    <a:lumMod val="50000"/>
                  </a:schemeClr>
                </a:solidFill>
              </a:rPr>
              <a:t>Nivel: </a:t>
            </a:r>
            <a:r>
              <a:rPr lang="es-ES" dirty="0" err="1" smtClean="0">
                <a:solidFill>
                  <a:schemeClr val="accent5">
                    <a:lumMod val="50000"/>
                  </a:schemeClr>
                </a:solidFill>
              </a:rPr>
              <a:t>Kinder</a:t>
            </a:r>
            <a:r>
              <a:rPr lang="es-ES" dirty="0" smtClean="0">
                <a:solidFill>
                  <a:schemeClr val="accent5">
                    <a:lumMod val="50000"/>
                  </a:schemeClr>
                </a:solidFill>
              </a:rPr>
              <a:t> A-B-C </a:t>
            </a:r>
          </a:p>
          <a:p>
            <a:r>
              <a:rPr lang="es-ES" dirty="0" smtClean="0">
                <a:solidFill>
                  <a:schemeClr val="accent5">
                    <a:lumMod val="50000"/>
                  </a:schemeClr>
                </a:solidFill>
              </a:rPr>
              <a:t>Día martes 12 de mayo</a:t>
            </a:r>
          </a:p>
          <a:p>
            <a:r>
              <a:rPr lang="es-ES" dirty="0" smtClean="0">
                <a:solidFill>
                  <a:schemeClr val="accent5">
                    <a:lumMod val="50000"/>
                  </a:schemeClr>
                </a:solidFill>
              </a:rPr>
              <a:t>Educadoras: </a:t>
            </a:r>
            <a:r>
              <a:rPr lang="es-ES" dirty="0" err="1" smtClean="0">
                <a:solidFill>
                  <a:schemeClr val="accent5">
                    <a:lumMod val="50000"/>
                  </a:schemeClr>
                </a:solidFill>
              </a:rPr>
              <a:t>JennieA</a:t>
            </a:r>
            <a:r>
              <a:rPr lang="es-ES" dirty="0" smtClean="0">
                <a:solidFill>
                  <a:schemeClr val="accent5">
                    <a:lumMod val="50000"/>
                  </a:schemeClr>
                </a:solidFill>
              </a:rPr>
              <a:t>. </a:t>
            </a:r>
            <a:r>
              <a:rPr lang="es-ES" dirty="0" err="1" smtClean="0">
                <a:solidFill>
                  <a:schemeClr val="accent5">
                    <a:lumMod val="50000"/>
                  </a:schemeClr>
                </a:solidFill>
              </a:rPr>
              <a:t>Lilian</a:t>
            </a:r>
            <a:r>
              <a:rPr lang="es-ES" dirty="0" smtClean="0">
                <a:solidFill>
                  <a:schemeClr val="accent5">
                    <a:lumMod val="50000"/>
                  </a:schemeClr>
                </a:solidFill>
              </a:rPr>
              <a:t> P. Valentina D.                   Educadora PIE: Cecilia Lobos </a:t>
            </a:r>
            <a:endParaRPr lang="es-ES" dirty="0">
              <a:solidFill>
                <a:schemeClr val="accent5">
                  <a:lumMod val="50000"/>
                </a:schemeClr>
              </a:solidFill>
            </a:endParaRPr>
          </a:p>
        </p:txBody>
      </p:sp>
      <p:sp>
        <p:nvSpPr>
          <p:cNvPr id="14" name="13 Rectángulo"/>
          <p:cNvSpPr/>
          <p:nvPr/>
        </p:nvSpPr>
        <p:spPr>
          <a:xfrm>
            <a:off x="4572000" y="5534561"/>
            <a:ext cx="4572000" cy="1323439"/>
          </a:xfrm>
          <a:prstGeom prst="rect">
            <a:avLst/>
          </a:prstGeom>
        </p:spPr>
        <p:txBody>
          <a:bodyPr>
            <a:spAutoFit/>
          </a:bodyPr>
          <a:lstStyle/>
          <a:p>
            <a:r>
              <a:rPr lang="es-ES" sz="1600" dirty="0" smtClean="0">
                <a:solidFill>
                  <a:schemeClr val="accent5">
                    <a:lumMod val="50000"/>
                  </a:schemeClr>
                </a:solidFill>
              </a:rPr>
              <a:t>Correos:</a:t>
            </a:r>
          </a:p>
          <a:p>
            <a:r>
              <a:rPr lang="es-ES" sz="1600" dirty="0" smtClean="0">
                <a:solidFill>
                  <a:schemeClr val="accent5">
                    <a:lumMod val="50000"/>
                  </a:schemeClr>
                </a:solidFill>
              </a:rPr>
              <a:t>Kínder A: </a:t>
            </a:r>
            <a:r>
              <a:rPr lang="es-ES" sz="1600" dirty="0" smtClean="0">
                <a:solidFill>
                  <a:schemeClr val="accent5">
                    <a:lumMod val="50000"/>
                  </a:schemeClr>
                </a:solidFill>
                <a:hlinkClick r:id="rId5"/>
              </a:rPr>
              <a:t>lilian.peralta@colegioclubhipico.cl</a:t>
            </a:r>
            <a:endParaRPr lang="es-ES" sz="1600" dirty="0" smtClean="0">
              <a:solidFill>
                <a:schemeClr val="accent5">
                  <a:lumMod val="50000"/>
                </a:schemeClr>
              </a:solidFill>
            </a:endParaRPr>
          </a:p>
          <a:p>
            <a:r>
              <a:rPr lang="es-ES" sz="1600" dirty="0" smtClean="0">
                <a:solidFill>
                  <a:schemeClr val="accent5">
                    <a:lumMod val="50000"/>
                  </a:schemeClr>
                </a:solidFill>
              </a:rPr>
              <a:t>Kínder B: </a:t>
            </a:r>
            <a:r>
              <a:rPr lang="es-ES" sz="1600" dirty="0" smtClean="0">
                <a:solidFill>
                  <a:schemeClr val="accent5">
                    <a:lumMod val="50000"/>
                  </a:schemeClr>
                </a:solidFill>
                <a:hlinkClick r:id="rId6"/>
              </a:rPr>
              <a:t>v.delbene@colegioclubhipico.cl</a:t>
            </a:r>
            <a:endParaRPr lang="es-ES" sz="1600" dirty="0" smtClean="0">
              <a:solidFill>
                <a:schemeClr val="accent5">
                  <a:lumMod val="50000"/>
                </a:schemeClr>
              </a:solidFill>
            </a:endParaRPr>
          </a:p>
          <a:p>
            <a:r>
              <a:rPr lang="es-ES" sz="1600" dirty="0" smtClean="0">
                <a:solidFill>
                  <a:schemeClr val="accent5">
                    <a:lumMod val="50000"/>
                  </a:schemeClr>
                </a:solidFill>
              </a:rPr>
              <a:t>Kínder C: </a:t>
            </a:r>
            <a:r>
              <a:rPr lang="es-ES" sz="1600" dirty="0" smtClean="0">
                <a:solidFill>
                  <a:schemeClr val="accent5">
                    <a:lumMod val="50000"/>
                  </a:schemeClr>
                </a:solidFill>
                <a:hlinkClick r:id="rId7"/>
              </a:rPr>
              <a:t>jennie.abarca@colegioclubhipico.cl</a:t>
            </a:r>
            <a:endParaRPr lang="es-ES" sz="1600" dirty="0" smtClean="0">
              <a:solidFill>
                <a:schemeClr val="accent5">
                  <a:lumMod val="50000"/>
                </a:schemeClr>
              </a:solidFill>
            </a:endParaRPr>
          </a:p>
          <a:p>
            <a:r>
              <a:rPr lang="es-ES_tradnl" sz="1600" dirty="0" smtClean="0">
                <a:solidFill>
                  <a:schemeClr val="accent5">
                    <a:lumMod val="50000"/>
                  </a:schemeClr>
                </a:solidFill>
              </a:rPr>
              <a:t>Educadora </a:t>
            </a:r>
            <a:r>
              <a:rPr lang="es-ES_tradnl" sz="1600" dirty="0" err="1" smtClean="0">
                <a:solidFill>
                  <a:schemeClr val="accent5">
                    <a:lumMod val="50000"/>
                  </a:schemeClr>
                </a:solidFill>
              </a:rPr>
              <a:t>PIE:</a:t>
            </a:r>
            <a:r>
              <a:rPr lang="es-ES_tradnl" sz="1600" dirty="0" err="1" smtClean="0">
                <a:solidFill>
                  <a:schemeClr val="accent5">
                    <a:lumMod val="50000"/>
                  </a:schemeClr>
                </a:solidFill>
                <a:hlinkClick r:id="rId8"/>
              </a:rPr>
              <a:t>cecilia.lobos@colegioclubhipico.cl</a:t>
            </a:r>
            <a:endParaRPr lang="es-ES" sz="1600"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صورة"/>
          <p:cNvPicPr>
            <a:picLocks noChangeAspect="1" noChangeArrowheads="1"/>
          </p:cNvPicPr>
          <p:nvPr/>
        </p:nvPicPr>
        <p:blipFill>
          <a:blip r:embed="rId2" cstate="print"/>
          <a:srcRect/>
          <a:stretch>
            <a:fillRect/>
          </a:stretch>
        </p:blipFill>
        <p:spPr bwMode="auto">
          <a:xfrm>
            <a:off x="-476285" y="0"/>
            <a:ext cx="9620285" cy="7286652"/>
          </a:xfrm>
          <a:prstGeom prst="rect">
            <a:avLst/>
          </a:prstGeom>
          <a:solidFill>
            <a:schemeClr val="tx2"/>
          </a:solidFill>
          <a:ln>
            <a:solidFill>
              <a:schemeClr val="tx1"/>
            </a:solidFill>
            <a:prstDash val="dash"/>
          </a:ln>
        </p:spPr>
      </p:pic>
      <p:sp>
        <p:nvSpPr>
          <p:cNvPr id="2" name="1 Título"/>
          <p:cNvSpPr>
            <a:spLocks noGrp="1"/>
          </p:cNvSpPr>
          <p:nvPr>
            <p:ph type="title"/>
          </p:nvPr>
        </p:nvSpPr>
        <p:spPr>
          <a:xfrm>
            <a:off x="1357290" y="1000108"/>
            <a:ext cx="8229600" cy="2714644"/>
          </a:xfrm>
        </p:spPr>
        <p:txBody>
          <a:bodyPr>
            <a:normAutofit fontScale="90000"/>
          </a:bodyPr>
          <a:lstStyle/>
          <a:p>
            <a:pPr algn="l"/>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sz="1800" dirty="0" smtClean="0">
                <a:solidFill>
                  <a:schemeClr val="accent6">
                    <a:lumMod val="75000"/>
                  </a:schemeClr>
                </a:solidFill>
                <a:latin typeface="Comic Sans MS" pitchFamily="66" charset="0"/>
              </a:rPr>
              <a:t>2.- A continuación representaremos los números a través de </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elementos, en forma </a:t>
            </a:r>
            <a:r>
              <a:rPr lang="es-CL" sz="1800" b="1" dirty="0" smtClean="0">
                <a:solidFill>
                  <a:schemeClr val="accent6">
                    <a:lumMod val="75000"/>
                  </a:schemeClr>
                </a:solidFill>
                <a:latin typeface="Comic Sans MS" pitchFamily="66" charset="0"/>
              </a:rPr>
              <a:t>CONCRETA.</a:t>
            </a:r>
            <a:r>
              <a:rPr lang="es-CL" sz="1800" dirty="0" smtClean="0">
                <a:solidFill>
                  <a:schemeClr val="accent6">
                    <a:lumMod val="75000"/>
                  </a:schemeClr>
                </a:solidFill>
                <a:latin typeface="Comic Sans MS" pitchFamily="66" charset="0"/>
              </a:rPr>
              <a:t/>
            </a:r>
            <a:br>
              <a:rPr lang="es-CL" sz="1800" dirty="0" smtClean="0">
                <a:solidFill>
                  <a:schemeClr val="accent6">
                    <a:lumMod val="75000"/>
                  </a:schemeClr>
                </a:solidFill>
                <a:latin typeface="Comic Sans MS" pitchFamily="66" charset="0"/>
              </a:rPr>
            </a:br>
            <a:r>
              <a:rPr lang="es-CL" sz="2000" dirty="0" smtClean="0">
                <a:solidFill>
                  <a:schemeClr val="accent6">
                    <a:lumMod val="75000"/>
                  </a:schemeClr>
                </a:solidFill>
                <a:latin typeface="Comic Sans MS" pitchFamily="66" charset="0"/>
              </a:rPr>
              <a:t>                                ¡vamos a jugar!</a:t>
            </a:r>
            <a:r>
              <a:rPr lang="es-CL" sz="1800" dirty="0" smtClean="0">
                <a:solidFill>
                  <a:schemeClr val="accent6">
                    <a:lumMod val="75000"/>
                  </a:schemeClr>
                </a:solidFill>
                <a:latin typeface="Comic Sans MS" pitchFamily="66" charset="0"/>
              </a:rPr>
              <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Prepara los cilindros de cartón y escribe los números del 1 al 10 en ellos.</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prepara los palos de helado, y luego introduce en cada cilindro la cantidad</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 correspondientes al numero que tiene en su exterior.</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Te invito a realizarlo  con diferentes elementos, </a:t>
            </a:r>
            <a:br>
              <a:rPr lang="es-CL" sz="1800" dirty="0" smtClean="0">
                <a:solidFill>
                  <a:schemeClr val="accent6">
                    <a:lumMod val="75000"/>
                  </a:schemeClr>
                </a:solidFill>
                <a:latin typeface="Comic Sans MS" pitchFamily="66" charset="0"/>
              </a:rPr>
            </a:br>
            <a:r>
              <a:rPr lang="es-CL" sz="1800" dirty="0" smtClean="0">
                <a:solidFill>
                  <a:schemeClr val="accent6">
                    <a:lumMod val="75000"/>
                  </a:schemeClr>
                </a:solidFill>
                <a:latin typeface="Comic Sans MS" pitchFamily="66" charset="0"/>
              </a:rPr>
              <a:t>representando así  cada número.</a:t>
            </a:r>
            <a:r>
              <a:rPr lang="es-CL" sz="1800" dirty="0" smtClean="0">
                <a:latin typeface="Comic Sans MS" pitchFamily="66" charset="0"/>
              </a:rPr>
              <a:t/>
            </a:r>
            <a:br>
              <a:rPr lang="es-CL" sz="1800" dirty="0" smtClean="0">
                <a:latin typeface="Comic Sans MS" pitchFamily="66" charset="0"/>
              </a:rPr>
            </a:br>
            <a:r>
              <a:rPr lang="es-CL" sz="1800" dirty="0" smtClean="0">
                <a:latin typeface="Comic Sans MS" pitchFamily="66" charset="0"/>
              </a:rPr>
              <a:t/>
            </a:r>
            <a:br>
              <a:rPr lang="es-CL" sz="1800" dirty="0" smtClean="0">
                <a:latin typeface="Comic Sans MS" pitchFamily="66" charset="0"/>
              </a:rPr>
            </a:br>
            <a:r>
              <a:rPr lang="es-CL" dirty="0" smtClean="0">
                <a:solidFill>
                  <a:srgbClr val="FFC000"/>
                </a:solidFill>
              </a:rPr>
              <a:t/>
            </a:r>
            <a:br>
              <a:rPr lang="es-CL" dirty="0" smtClean="0">
                <a:solidFill>
                  <a:srgbClr val="FFC000"/>
                </a:solidFill>
              </a:rPr>
            </a:br>
            <a:endParaRPr lang="es-ES" dirty="0">
              <a:solidFill>
                <a:srgbClr val="FFC000"/>
              </a:solidFill>
            </a:endParaRPr>
          </a:p>
        </p:txBody>
      </p:sp>
      <p:pic>
        <p:nvPicPr>
          <p:cNvPr id="24578" name="Picture 2"/>
          <p:cNvPicPr>
            <a:picLocks noChangeAspect="1" noChangeArrowheads="1"/>
          </p:cNvPicPr>
          <p:nvPr/>
        </p:nvPicPr>
        <p:blipFill>
          <a:blip r:embed="rId3" cstate="print"/>
          <a:srcRect/>
          <a:stretch>
            <a:fillRect/>
          </a:stretch>
        </p:blipFill>
        <p:spPr bwMode="auto">
          <a:xfrm>
            <a:off x="1285852" y="3643314"/>
            <a:ext cx="3786214" cy="83188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cstate="print"/>
          <a:srcRect/>
          <a:stretch>
            <a:fillRect/>
          </a:stretch>
        </p:blipFill>
        <p:spPr bwMode="auto">
          <a:xfrm>
            <a:off x="5357818" y="3714752"/>
            <a:ext cx="854435" cy="643463"/>
          </a:xfrm>
          <a:prstGeom prst="rect">
            <a:avLst/>
          </a:prstGeom>
          <a:noFill/>
          <a:ln w="9525">
            <a:noFill/>
            <a:miter lim="800000"/>
            <a:headEnd/>
            <a:tailEnd/>
          </a:ln>
          <a:effectLst/>
        </p:spPr>
      </p:pic>
      <p:pic>
        <p:nvPicPr>
          <p:cNvPr id="24580" name="Picture 4"/>
          <p:cNvPicPr>
            <a:picLocks noChangeAspect="1" noChangeArrowheads="1"/>
          </p:cNvPicPr>
          <p:nvPr/>
        </p:nvPicPr>
        <p:blipFill>
          <a:blip r:embed="rId5" cstate="print"/>
          <a:srcRect/>
          <a:stretch>
            <a:fillRect/>
          </a:stretch>
        </p:blipFill>
        <p:spPr bwMode="auto">
          <a:xfrm>
            <a:off x="1071538" y="4584722"/>
            <a:ext cx="571504" cy="1439837"/>
          </a:xfrm>
          <a:prstGeom prst="rect">
            <a:avLst/>
          </a:prstGeom>
          <a:noFill/>
          <a:ln w="9525">
            <a:noFill/>
            <a:miter lim="800000"/>
            <a:headEnd/>
            <a:tailEnd/>
          </a:ln>
          <a:effectLst/>
        </p:spPr>
      </p:pic>
      <p:pic>
        <p:nvPicPr>
          <p:cNvPr id="24582" name="Picture 6" descr="3 frijoles rojos grandes PNG Clipart | PNGOcean"/>
          <p:cNvPicPr>
            <a:picLocks noChangeAspect="1" noChangeArrowheads="1"/>
          </p:cNvPicPr>
          <p:nvPr/>
        </p:nvPicPr>
        <p:blipFill>
          <a:blip r:embed="rId6" cstate="print"/>
          <a:srcRect/>
          <a:stretch>
            <a:fillRect/>
          </a:stretch>
        </p:blipFill>
        <p:spPr bwMode="auto">
          <a:xfrm>
            <a:off x="1928794" y="5214950"/>
            <a:ext cx="1131058" cy="814362"/>
          </a:xfrm>
          <a:prstGeom prst="rect">
            <a:avLst/>
          </a:prstGeom>
          <a:noFill/>
        </p:spPr>
      </p:pic>
      <p:pic>
        <p:nvPicPr>
          <p:cNvPr id="24583" name="Picture 7"/>
          <p:cNvPicPr>
            <a:picLocks noChangeAspect="1" noChangeArrowheads="1"/>
          </p:cNvPicPr>
          <p:nvPr/>
        </p:nvPicPr>
        <p:blipFill>
          <a:blip r:embed="rId7" cstate="print"/>
          <a:srcRect/>
          <a:stretch>
            <a:fillRect/>
          </a:stretch>
        </p:blipFill>
        <p:spPr bwMode="auto">
          <a:xfrm>
            <a:off x="3214678" y="5000636"/>
            <a:ext cx="1532837" cy="1133477"/>
          </a:xfrm>
          <a:prstGeom prst="rect">
            <a:avLst/>
          </a:prstGeom>
          <a:noFill/>
          <a:ln w="9525">
            <a:noFill/>
            <a:miter lim="800000"/>
            <a:headEnd/>
            <a:tailEnd/>
          </a:ln>
          <a:effectLst/>
        </p:spPr>
      </p:pic>
      <p:pic>
        <p:nvPicPr>
          <p:cNvPr id="24584" name="Picture 8"/>
          <p:cNvPicPr>
            <a:picLocks noChangeAspect="1" noChangeArrowheads="1"/>
          </p:cNvPicPr>
          <p:nvPr/>
        </p:nvPicPr>
        <p:blipFill>
          <a:blip r:embed="rId8" cstate="print"/>
          <a:srcRect/>
          <a:stretch>
            <a:fillRect/>
          </a:stretch>
        </p:blipFill>
        <p:spPr bwMode="auto">
          <a:xfrm rot="18734317">
            <a:off x="5137904" y="4923598"/>
            <a:ext cx="1011767" cy="1011767"/>
          </a:xfrm>
          <a:prstGeom prst="rect">
            <a:avLst/>
          </a:prstGeom>
          <a:noFill/>
          <a:ln w="9525">
            <a:noFill/>
            <a:miter lim="800000"/>
            <a:headEnd/>
            <a:tailEnd/>
          </a:ln>
          <a:effectLst/>
        </p:spPr>
      </p:pic>
      <p:pic>
        <p:nvPicPr>
          <p:cNvPr id="11" name="Picture 4"/>
          <p:cNvPicPr>
            <a:picLocks noChangeAspect="1" noChangeArrowheads="1"/>
          </p:cNvPicPr>
          <p:nvPr/>
        </p:nvPicPr>
        <p:blipFill>
          <a:blip r:embed="rId9" cstate="print"/>
          <a:srcRect/>
          <a:stretch>
            <a:fillRect/>
          </a:stretch>
        </p:blipFill>
        <p:spPr bwMode="auto">
          <a:xfrm>
            <a:off x="6143636" y="4572008"/>
            <a:ext cx="953808" cy="7561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صورة"/>
          <p:cNvPicPr>
            <a:picLocks noChangeAspect="1" noChangeArrowheads="1"/>
          </p:cNvPicPr>
          <p:nvPr/>
        </p:nvPicPr>
        <p:blipFill>
          <a:blip r:embed="rId2" cstate="print"/>
          <a:srcRect/>
          <a:stretch>
            <a:fillRect/>
          </a:stretch>
        </p:blipFill>
        <p:spPr bwMode="auto">
          <a:xfrm>
            <a:off x="-214346" y="0"/>
            <a:ext cx="9620285" cy="7215214"/>
          </a:xfrm>
          <a:prstGeom prst="rect">
            <a:avLst/>
          </a:prstGeom>
          <a:solidFill>
            <a:schemeClr val="tx2"/>
          </a:solidFill>
          <a:ln>
            <a:solidFill>
              <a:schemeClr val="tx1"/>
            </a:solidFill>
            <a:prstDash val="dash"/>
          </a:ln>
        </p:spPr>
      </p:pic>
      <p:sp>
        <p:nvSpPr>
          <p:cNvPr id="2" name="1 Título"/>
          <p:cNvSpPr>
            <a:spLocks noGrp="1"/>
          </p:cNvSpPr>
          <p:nvPr>
            <p:ph type="title"/>
          </p:nvPr>
        </p:nvSpPr>
        <p:spPr>
          <a:xfrm>
            <a:off x="1214414" y="1000108"/>
            <a:ext cx="6715172" cy="2286016"/>
          </a:xfrm>
        </p:spPr>
        <p:txBody>
          <a:bodyPr>
            <a:normAutofit/>
          </a:bodyPr>
          <a:lstStyle/>
          <a:p>
            <a:pPr algn="l"/>
            <a:r>
              <a:rPr lang="es-CL" sz="1800" dirty="0" smtClean="0">
                <a:solidFill>
                  <a:schemeClr val="accent6">
                    <a:lumMod val="75000"/>
                  </a:schemeClr>
                </a:solidFill>
              </a:rPr>
              <a:t/>
            </a:r>
            <a:br>
              <a:rPr lang="es-CL" sz="1800" dirty="0" smtClean="0">
                <a:solidFill>
                  <a:schemeClr val="accent6">
                    <a:lumMod val="75000"/>
                  </a:schemeClr>
                </a:solidFill>
              </a:rPr>
            </a:br>
            <a:r>
              <a:rPr lang="es-CL" sz="1800" dirty="0" smtClean="0">
                <a:solidFill>
                  <a:schemeClr val="accent6">
                    <a:lumMod val="75000"/>
                  </a:schemeClr>
                </a:solidFill>
              </a:rPr>
              <a:t>3- Ahora representaremos los números de manera </a:t>
            </a:r>
            <a:r>
              <a:rPr lang="es-CL" sz="1800" b="1" dirty="0" smtClean="0">
                <a:solidFill>
                  <a:schemeClr val="accent6">
                    <a:lumMod val="75000"/>
                  </a:schemeClr>
                </a:solidFill>
              </a:rPr>
              <a:t>PICTÓRICA</a:t>
            </a:r>
            <a:r>
              <a:rPr lang="es-CL" sz="1800" dirty="0" smtClean="0">
                <a:solidFill>
                  <a:schemeClr val="accent6">
                    <a:lumMod val="75000"/>
                  </a:schemeClr>
                </a:solidFill>
              </a:rPr>
              <a:t>, esto</a:t>
            </a:r>
            <a:br>
              <a:rPr lang="es-CL" sz="1800" dirty="0" smtClean="0">
                <a:solidFill>
                  <a:schemeClr val="accent6">
                    <a:lumMod val="75000"/>
                  </a:schemeClr>
                </a:solidFill>
              </a:rPr>
            </a:br>
            <a:r>
              <a:rPr lang="es-CL" sz="1800" dirty="0" smtClean="0">
                <a:solidFill>
                  <a:schemeClr val="accent6">
                    <a:lumMod val="75000"/>
                  </a:schemeClr>
                </a:solidFill>
              </a:rPr>
              <a:t>quiere decir dibujando, según la cantidad de elementos que fue</a:t>
            </a:r>
            <a:br>
              <a:rPr lang="es-CL" sz="1800" dirty="0" smtClean="0">
                <a:solidFill>
                  <a:schemeClr val="accent6">
                    <a:lumMod val="75000"/>
                  </a:schemeClr>
                </a:solidFill>
              </a:rPr>
            </a:br>
            <a:r>
              <a:rPr lang="es-CL" sz="1800" dirty="0" smtClean="0">
                <a:solidFill>
                  <a:schemeClr val="accent6">
                    <a:lumMod val="75000"/>
                  </a:schemeClr>
                </a:solidFill>
              </a:rPr>
              <a:t> representado el número.</a:t>
            </a:r>
            <a:br>
              <a:rPr lang="es-CL" sz="1800" dirty="0" smtClean="0">
                <a:solidFill>
                  <a:schemeClr val="accent6">
                    <a:lumMod val="75000"/>
                  </a:schemeClr>
                </a:solidFill>
              </a:rPr>
            </a:br>
            <a:r>
              <a:rPr lang="es-CL" sz="1800" dirty="0" smtClean="0">
                <a:solidFill>
                  <a:schemeClr val="accent6">
                    <a:lumMod val="75000"/>
                  </a:schemeClr>
                </a:solidFill>
              </a:rPr>
              <a:t> Para  ello usaremos  una hoja, tu mamita puede hacerlo sin </a:t>
            </a:r>
            <a:br>
              <a:rPr lang="es-CL" sz="1800" dirty="0" smtClean="0">
                <a:solidFill>
                  <a:schemeClr val="accent6">
                    <a:lumMod val="75000"/>
                  </a:schemeClr>
                </a:solidFill>
              </a:rPr>
            </a:br>
            <a:r>
              <a:rPr lang="es-CL" sz="1800" dirty="0" smtClean="0">
                <a:solidFill>
                  <a:schemeClr val="accent6">
                    <a:lumMod val="75000"/>
                  </a:schemeClr>
                </a:solidFill>
              </a:rPr>
              <a:t>necesidad de imprimir  y variar en la cantidad de elementos y tu tendrás que representar a  través de dibujos (rayitas, flores, </a:t>
            </a:r>
            <a:r>
              <a:rPr lang="es-CL" sz="1800" dirty="0" err="1" smtClean="0">
                <a:solidFill>
                  <a:schemeClr val="accent6">
                    <a:lumMod val="75000"/>
                  </a:schemeClr>
                </a:solidFill>
              </a:rPr>
              <a:t>etc</a:t>
            </a:r>
            <a:r>
              <a:rPr lang="es-CL" sz="1800" dirty="0" smtClean="0">
                <a:solidFill>
                  <a:schemeClr val="accent6">
                    <a:lumMod val="75000"/>
                  </a:schemeClr>
                </a:solidFill>
              </a:rPr>
              <a:t>)</a:t>
            </a:r>
            <a:br>
              <a:rPr lang="es-CL" sz="1800" dirty="0" smtClean="0">
                <a:solidFill>
                  <a:schemeClr val="accent6">
                    <a:lumMod val="75000"/>
                  </a:schemeClr>
                </a:solidFill>
              </a:rPr>
            </a:br>
            <a:r>
              <a:rPr lang="es-CL" sz="1800" dirty="0" smtClean="0">
                <a:solidFill>
                  <a:schemeClr val="accent6">
                    <a:lumMod val="75000"/>
                  </a:schemeClr>
                </a:solidFill>
              </a:rPr>
              <a:t> la cantidad de cada  número.</a:t>
            </a:r>
            <a:endParaRPr lang="es-ES" sz="1800" dirty="0">
              <a:solidFill>
                <a:schemeClr val="accent6">
                  <a:lumMod val="75000"/>
                </a:schemeClr>
              </a:solidFill>
            </a:endParaRPr>
          </a:p>
        </p:txBody>
      </p:sp>
      <p:pic>
        <p:nvPicPr>
          <p:cNvPr id="25602" name="Picture 2"/>
          <p:cNvPicPr>
            <a:picLocks noChangeAspect="1" noChangeArrowheads="1"/>
          </p:cNvPicPr>
          <p:nvPr/>
        </p:nvPicPr>
        <p:blipFill>
          <a:blip r:embed="rId3" cstate="print"/>
          <a:srcRect/>
          <a:stretch>
            <a:fillRect/>
          </a:stretch>
        </p:blipFill>
        <p:spPr bwMode="auto">
          <a:xfrm flipH="1">
            <a:off x="4071934" y="3714752"/>
            <a:ext cx="1066813" cy="1361875"/>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cstate="print"/>
          <a:srcRect/>
          <a:stretch>
            <a:fillRect/>
          </a:stretch>
        </p:blipFill>
        <p:spPr bwMode="auto">
          <a:xfrm rot="20995127">
            <a:off x="2214546" y="3571876"/>
            <a:ext cx="1788929" cy="2566992"/>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5643570" y="4286256"/>
            <a:ext cx="928694" cy="9704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صورة"/>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tx2"/>
          </a:solidFill>
          <a:ln>
            <a:solidFill>
              <a:schemeClr val="tx1"/>
            </a:solidFill>
            <a:prstDash val="dash"/>
          </a:ln>
        </p:spPr>
      </p:pic>
      <p:sp>
        <p:nvSpPr>
          <p:cNvPr id="2" name="1 Título"/>
          <p:cNvSpPr>
            <a:spLocks noGrp="1"/>
          </p:cNvSpPr>
          <p:nvPr>
            <p:ph type="title"/>
          </p:nvPr>
        </p:nvSpPr>
        <p:spPr>
          <a:xfrm>
            <a:off x="1285852" y="1214422"/>
            <a:ext cx="7358114" cy="1643066"/>
          </a:xfrm>
        </p:spPr>
        <p:txBody>
          <a:bodyPr>
            <a:normAutofit/>
          </a:bodyPr>
          <a:lstStyle/>
          <a:p>
            <a:pPr algn="l"/>
            <a:r>
              <a:rPr lang="es-CL" sz="1800" dirty="0" smtClean="0">
                <a:solidFill>
                  <a:schemeClr val="accent6">
                    <a:lumMod val="75000"/>
                  </a:schemeClr>
                </a:solidFill>
              </a:rPr>
              <a:t>3-</a:t>
            </a:r>
            <a:r>
              <a:rPr lang="es-CL" sz="1800" dirty="0" smtClean="0"/>
              <a:t> </a:t>
            </a:r>
            <a:r>
              <a:rPr lang="es-CL" sz="1800" dirty="0" smtClean="0">
                <a:solidFill>
                  <a:schemeClr val="accent6">
                    <a:lumMod val="75000"/>
                  </a:schemeClr>
                </a:solidFill>
              </a:rPr>
              <a:t>Otra manera de representar los números es a través  de la </a:t>
            </a:r>
            <a:br>
              <a:rPr lang="es-CL" sz="1800" dirty="0" smtClean="0">
                <a:solidFill>
                  <a:schemeClr val="accent6">
                    <a:lumMod val="75000"/>
                  </a:schemeClr>
                </a:solidFill>
              </a:rPr>
            </a:br>
            <a:r>
              <a:rPr lang="es-CL" sz="1800" b="1" dirty="0" smtClean="0">
                <a:solidFill>
                  <a:schemeClr val="accent6">
                    <a:lumMod val="75000"/>
                  </a:schemeClr>
                </a:solidFill>
              </a:rPr>
              <a:t>SIMBOLOGÍA, </a:t>
            </a:r>
            <a:r>
              <a:rPr lang="es-CL" sz="1800" dirty="0" smtClean="0">
                <a:solidFill>
                  <a:schemeClr val="accent6">
                    <a:lumMod val="75000"/>
                  </a:schemeClr>
                </a:solidFill>
              </a:rPr>
              <a:t>es decir escribir el número según la cantidad de</a:t>
            </a:r>
            <a:br>
              <a:rPr lang="es-CL" sz="1800" dirty="0" smtClean="0">
                <a:solidFill>
                  <a:schemeClr val="accent6">
                    <a:lumMod val="75000"/>
                  </a:schemeClr>
                </a:solidFill>
              </a:rPr>
            </a:br>
            <a:r>
              <a:rPr lang="es-CL" sz="1800" dirty="0" smtClean="0">
                <a:solidFill>
                  <a:schemeClr val="accent6">
                    <a:lumMod val="75000"/>
                  </a:schemeClr>
                </a:solidFill>
              </a:rPr>
              <a:t> elementos o dibujos  hayan, al  adulto pídele que te ponga variados</a:t>
            </a:r>
            <a:br>
              <a:rPr lang="es-CL" sz="1800" dirty="0" smtClean="0">
                <a:solidFill>
                  <a:schemeClr val="accent6">
                    <a:lumMod val="75000"/>
                  </a:schemeClr>
                </a:solidFill>
              </a:rPr>
            </a:br>
            <a:r>
              <a:rPr lang="es-CL" sz="1800" dirty="0" smtClean="0">
                <a:solidFill>
                  <a:schemeClr val="accent6">
                    <a:lumMod val="75000"/>
                  </a:schemeClr>
                </a:solidFill>
              </a:rPr>
              <a:t> objetos  por separado sobre cada recuadro.</a:t>
            </a:r>
            <a:br>
              <a:rPr lang="es-CL" sz="1800" dirty="0" smtClean="0">
                <a:solidFill>
                  <a:schemeClr val="accent6">
                    <a:lumMod val="75000"/>
                  </a:schemeClr>
                </a:solidFill>
              </a:rPr>
            </a:br>
            <a:r>
              <a:rPr lang="es-CL" sz="1800" dirty="0" smtClean="0">
                <a:solidFill>
                  <a:schemeClr val="accent6">
                    <a:lumMod val="75000"/>
                  </a:schemeClr>
                </a:solidFill>
              </a:rPr>
              <a:t> </a:t>
            </a:r>
            <a:r>
              <a:rPr lang="es-CL" sz="2400" dirty="0" smtClean="0">
                <a:solidFill>
                  <a:schemeClr val="accent6">
                    <a:lumMod val="75000"/>
                  </a:schemeClr>
                </a:solidFill>
              </a:rPr>
              <a:t>Vamos ahora tu!!</a:t>
            </a:r>
            <a:endParaRPr lang="es-ES" sz="2400" dirty="0">
              <a:solidFill>
                <a:schemeClr val="accent6">
                  <a:lumMod val="75000"/>
                </a:schemeClr>
              </a:solidFill>
            </a:endParaRPr>
          </a:p>
        </p:txBody>
      </p:sp>
      <p:pic>
        <p:nvPicPr>
          <p:cNvPr id="28674" name="Picture 2"/>
          <p:cNvPicPr>
            <a:picLocks noChangeAspect="1" noChangeArrowheads="1"/>
          </p:cNvPicPr>
          <p:nvPr/>
        </p:nvPicPr>
        <p:blipFill>
          <a:blip r:embed="rId3" cstate="print"/>
          <a:srcRect/>
          <a:stretch>
            <a:fillRect/>
          </a:stretch>
        </p:blipFill>
        <p:spPr bwMode="auto">
          <a:xfrm rot="21169170">
            <a:off x="2143108" y="2987734"/>
            <a:ext cx="1928826" cy="2776442"/>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flipH="1">
            <a:off x="4500562" y="2928934"/>
            <a:ext cx="1066813" cy="1361875"/>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5000628" y="4143380"/>
            <a:ext cx="1224136" cy="9704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صورة"/>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tx2"/>
          </a:solidFill>
          <a:ln>
            <a:solidFill>
              <a:schemeClr val="tx1"/>
            </a:solidFill>
            <a:prstDash val="dash"/>
          </a:ln>
        </p:spPr>
      </p:pic>
      <p:sp>
        <p:nvSpPr>
          <p:cNvPr id="2" name="1 Título"/>
          <p:cNvSpPr>
            <a:spLocks noGrp="1"/>
          </p:cNvSpPr>
          <p:nvPr>
            <p:ph type="title"/>
          </p:nvPr>
        </p:nvSpPr>
        <p:spPr>
          <a:xfrm>
            <a:off x="1357290" y="1000108"/>
            <a:ext cx="6357982" cy="2143140"/>
          </a:xfrm>
        </p:spPr>
        <p:txBody>
          <a:bodyPr>
            <a:normAutofit/>
          </a:bodyPr>
          <a:lstStyle/>
          <a:p>
            <a:pPr algn="l"/>
            <a:r>
              <a:rPr lang="es-CL" sz="2200" dirty="0" smtClean="0">
                <a:solidFill>
                  <a:schemeClr val="accent6">
                    <a:lumMod val="75000"/>
                  </a:schemeClr>
                </a:solidFill>
                <a:latin typeface="Comic Sans MS" pitchFamily="66" charset="0"/>
              </a:rPr>
              <a:t>                  </a:t>
            </a:r>
            <a:r>
              <a:rPr lang="es-CL" sz="2200" b="1" dirty="0" smtClean="0">
                <a:latin typeface="Comic Sans MS" pitchFamily="66" charset="0"/>
              </a:rPr>
              <a:t>CIERRE  DE LA ACTIVIDAD</a:t>
            </a:r>
            <a:r>
              <a:rPr lang="es-CL" sz="2200" dirty="0" smtClean="0">
                <a:latin typeface="Comic Sans MS" pitchFamily="66" charset="0"/>
              </a:rPr>
              <a:t/>
            </a:r>
            <a:br>
              <a:rPr lang="es-CL" sz="2200" dirty="0" smtClean="0">
                <a:latin typeface="Comic Sans MS" pitchFamily="66" charset="0"/>
              </a:rPr>
            </a:br>
            <a:r>
              <a:rPr lang="es-CL" sz="1600" dirty="0" smtClean="0">
                <a:solidFill>
                  <a:schemeClr val="accent6">
                    <a:lumMod val="75000"/>
                  </a:schemeClr>
                </a:solidFill>
              </a:rPr>
              <a:t/>
            </a:r>
            <a:br>
              <a:rPr lang="es-CL" sz="1600" dirty="0" smtClean="0">
                <a:solidFill>
                  <a:schemeClr val="accent6">
                    <a:lumMod val="75000"/>
                  </a:schemeClr>
                </a:solidFill>
              </a:rPr>
            </a:br>
            <a:r>
              <a:rPr lang="es-CL" sz="1600" dirty="0" smtClean="0">
                <a:solidFill>
                  <a:srgbClr val="0070C0"/>
                </a:solidFill>
              </a:rPr>
              <a:t> Ahora veremos si aprendiste!!  </a:t>
            </a:r>
            <a:br>
              <a:rPr lang="es-CL" sz="1600" dirty="0" smtClean="0">
                <a:solidFill>
                  <a:srgbClr val="0070C0"/>
                </a:solidFill>
              </a:rPr>
            </a:br>
            <a:r>
              <a:rPr lang="es-CL" sz="1600" dirty="0" smtClean="0">
                <a:solidFill>
                  <a:srgbClr val="0070C0"/>
                </a:solidFill>
              </a:rPr>
              <a:t>Con elementos en </a:t>
            </a:r>
            <a:r>
              <a:rPr lang="es-CL" sz="1600" b="1" dirty="0" smtClean="0">
                <a:solidFill>
                  <a:srgbClr val="0070C0"/>
                </a:solidFill>
              </a:rPr>
              <a:t>CONCRETO</a:t>
            </a:r>
            <a:r>
              <a:rPr lang="es-CL" sz="1600" dirty="0" smtClean="0">
                <a:solidFill>
                  <a:srgbClr val="0070C0"/>
                </a:solidFill>
              </a:rPr>
              <a:t> como las manzanas, lápices, porotos, etc.</a:t>
            </a:r>
            <a:br>
              <a:rPr lang="es-CL" sz="1600" dirty="0" smtClean="0">
                <a:solidFill>
                  <a:srgbClr val="0070C0"/>
                </a:solidFill>
              </a:rPr>
            </a:br>
            <a:r>
              <a:rPr lang="es-CL" sz="1600" dirty="0" smtClean="0">
                <a:solidFill>
                  <a:srgbClr val="0070C0"/>
                </a:solidFill>
              </a:rPr>
              <a:t> en una hoja , sin necesidad de imprimir , completa  a través  de lo  </a:t>
            </a:r>
            <a:r>
              <a:rPr lang="es-CL" sz="1600" b="1" dirty="0" smtClean="0">
                <a:solidFill>
                  <a:srgbClr val="0070C0"/>
                </a:solidFill>
              </a:rPr>
              <a:t>PICTÓRICO Y SIMBÓLICO</a:t>
            </a:r>
            <a:endParaRPr lang="es-ES" sz="1600" b="1" dirty="0">
              <a:solidFill>
                <a:srgbClr val="0070C0"/>
              </a:solidFill>
            </a:endParaRPr>
          </a:p>
        </p:txBody>
      </p:sp>
      <p:pic>
        <p:nvPicPr>
          <p:cNvPr id="29698" name="Picture 2" descr="Representación de números simbólica y pictórica -Orientacion Andujar"/>
          <p:cNvPicPr>
            <a:picLocks noChangeAspect="1" noChangeArrowheads="1"/>
          </p:cNvPicPr>
          <p:nvPr/>
        </p:nvPicPr>
        <p:blipFill>
          <a:blip r:embed="rId3" cstate="print"/>
          <a:srcRect/>
          <a:stretch>
            <a:fillRect/>
          </a:stretch>
        </p:blipFill>
        <p:spPr bwMode="auto">
          <a:xfrm>
            <a:off x="2000232" y="3000372"/>
            <a:ext cx="4500594" cy="2529334"/>
          </a:xfrm>
          <a:prstGeom prst="rect">
            <a:avLst/>
          </a:prstGeom>
          <a:noFill/>
        </p:spPr>
      </p:pic>
      <p:pic>
        <p:nvPicPr>
          <p:cNvPr id="6" name="Picture 4"/>
          <p:cNvPicPr>
            <a:picLocks noChangeAspect="1" noChangeArrowheads="1"/>
          </p:cNvPicPr>
          <p:nvPr/>
        </p:nvPicPr>
        <p:blipFill>
          <a:blip r:embed="rId4" cstate="print"/>
          <a:srcRect/>
          <a:stretch>
            <a:fillRect/>
          </a:stretch>
        </p:blipFill>
        <p:spPr bwMode="auto">
          <a:xfrm>
            <a:off x="6000760" y="3714752"/>
            <a:ext cx="857256" cy="6796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p:nvPr/>
        </p:nvCxnSpPr>
        <p:spPr>
          <a:xfrm rot="5400000" flipH="1" flipV="1">
            <a:off x="0" y="357166"/>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 Título"/>
          <p:cNvSpPr txBox="1">
            <a:spLocks/>
          </p:cNvSpPr>
          <p:nvPr/>
        </p:nvSpPr>
        <p:spPr>
          <a:xfrm>
            <a:off x="4000496" y="4643446"/>
            <a:ext cx="5143504" cy="221455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2400" b="0"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s-CL" sz="2400" b="0"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s-CL" sz="2400" b="0"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s-CL" sz="2400" b="0" i="0" u="none" strike="noStrike" kern="1200" cap="none" spc="0" normalizeH="0" baseline="0" noProof="0" dirty="0" smtClean="0">
                <a:ln>
                  <a:noFill/>
                </a:ln>
                <a:solidFill>
                  <a:schemeClr val="accent6">
                    <a:lumMod val="75000"/>
                  </a:schemeClr>
                </a:solidFill>
                <a:effectLst/>
                <a:uLnTx/>
                <a:uFillTx/>
                <a:latin typeface="+mj-lt"/>
                <a:ea typeface="+mj-ea"/>
                <a:cs typeface="+mj-cs"/>
              </a:rPr>
            </a:br>
            <a:endParaRPr kumimoji="0" lang="es-ES" sz="2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3" name="12 Título"/>
          <p:cNvSpPr>
            <a:spLocks noGrp="1"/>
          </p:cNvSpPr>
          <p:nvPr>
            <p:ph type="title"/>
          </p:nvPr>
        </p:nvSpPr>
        <p:spPr/>
        <p:txBody>
          <a:bodyPr/>
          <a:lstStyle/>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1" y="0"/>
            <a:ext cx="9144000" cy="7019925"/>
          </a:xfrm>
          <a:prstGeom prst="rect">
            <a:avLst/>
          </a:prstGeom>
          <a:noFill/>
          <a:ln w="9525">
            <a:noFill/>
            <a:miter lim="800000"/>
            <a:headEnd/>
            <a:tailEnd/>
          </a:ln>
          <a:effectLst/>
        </p:spPr>
      </p:pic>
      <p:sp>
        <p:nvSpPr>
          <p:cNvPr id="15" name="14 Rectángulo"/>
          <p:cNvSpPr/>
          <p:nvPr/>
        </p:nvSpPr>
        <p:spPr>
          <a:xfrm>
            <a:off x="2786050" y="4214818"/>
            <a:ext cx="5643602" cy="928693"/>
          </a:xfrm>
          <a:prstGeom prst="rect">
            <a:avLst/>
          </a:prstGeom>
        </p:spPr>
        <p:txBody>
          <a:bodyPr wrap="square">
            <a:spAutoFit/>
          </a:bodyPr>
          <a:lstStyle/>
          <a:p>
            <a:r>
              <a:rPr lang="es-CL" b="1" dirty="0" smtClean="0"/>
              <a:t>Recuerda pedir a mamá, que saque fotitos y me las envíe a mi correo, da cada una de las actividades que realizaste y ver lo bien que lo hiciste!</a:t>
            </a:r>
            <a:endParaRPr lang="es-ES" b="1" dirty="0"/>
          </a:p>
        </p:txBody>
      </p:sp>
      <p:pic>
        <p:nvPicPr>
          <p:cNvPr id="17" name="Picture 1"/>
          <p:cNvPicPr>
            <a:picLocks noChangeAspect="1" noChangeArrowheads="1"/>
          </p:cNvPicPr>
          <p:nvPr/>
        </p:nvPicPr>
        <p:blipFill>
          <a:blip r:embed="rId3" cstate="print"/>
          <a:srcRect/>
          <a:stretch>
            <a:fillRect/>
          </a:stretch>
        </p:blipFill>
        <p:spPr bwMode="auto">
          <a:xfrm>
            <a:off x="4786314" y="5357826"/>
            <a:ext cx="3071834" cy="12582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10"/>
                                        </p:tgtEl>
                                        <p:attrNameLst>
                                          <p:attrName>style.fontStyle</p:attrName>
                                        </p:attrNameLst>
                                      </p:cBhvr>
                                      <p:to>
                                        <p:strVal val="normal"/>
                                      </p:to>
                                    </p:set>
                                    <p:set>
                                      <p:cBhvr override="childStyle">
                                        <p:cTn id="7" dur="indefinite"/>
                                        <p:tgtEl>
                                          <p:spTgt spid="10"/>
                                        </p:tgtEl>
                                        <p:attrNameLst>
                                          <p:attrName>style.fontWeight</p:attrName>
                                        </p:attrNameLst>
                                      </p:cBhvr>
                                      <p:to>
                                        <p:strVal val="bold"/>
                                      </p:to>
                                    </p:set>
                                    <p:set>
                                      <p:cBhvr override="childStyle">
                                        <p:cTn id="8" dur="indefinite"/>
                                        <p:tgtEl>
                                          <p:spTgt spid="10"/>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0"/>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2"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57;p13"/>
          <p:cNvSpPr txBox="1">
            <a:spLocks/>
          </p:cNvSpPr>
          <p:nvPr/>
        </p:nvSpPr>
        <p:spPr>
          <a:xfrm>
            <a:off x="357158" y="5000636"/>
            <a:ext cx="8429684" cy="936104"/>
          </a:xfrm>
          <a:prstGeom prst="rect">
            <a:avLst/>
          </a:prstGeom>
          <a:solidFill>
            <a:srgbClr val="FFFF66"/>
          </a:solidFill>
        </p:spPr>
        <p:style>
          <a:lnRef idx="0">
            <a:schemeClr val="accent2"/>
          </a:lnRef>
          <a:fillRef idx="3">
            <a:schemeClr val="accent2"/>
          </a:fillRef>
          <a:effectRef idx="3">
            <a:schemeClr val="accent2"/>
          </a:effectRef>
          <a:fontRef idx="minor">
            <a:schemeClr val="lt1"/>
          </a:fontRef>
        </p:style>
        <p:txBody>
          <a:bodyPr spcFirstLastPara="1" wrap="square" lIns="0" tIns="0" rIns="0" bIns="0" anchor="t" anchorCtr="0">
            <a:noAutofit/>
          </a:bodyPr>
          <a:lstStyle/>
          <a:p>
            <a:pPr>
              <a:buClr>
                <a:schemeClr val="dk1"/>
              </a:buClr>
              <a:buSzPts val="1100"/>
            </a:pPr>
            <a:r>
              <a:rPr kumimoji="0" lang="es-ES" sz="1600" i="0" u="none" strike="noStrike" kern="0" cap="none" spc="-1" normalizeH="0" baseline="0" noProof="0" dirty="0" smtClean="0">
                <a:ln>
                  <a:noFill/>
                </a:ln>
                <a:solidFill>
                  <a:schemeClr val="accent1">
                    <a:lumMod val="50000"/>
                  </a:schemeClr>
                </a:solidFill>
                <a:effectLst/>
                <a:uLnTx/>
                <a:uFillTx/>
                <a:latin typeface="Comic Sans MS" pitchFamily="66" charset="0"/>
                <a:ea typeface="+mn-ea"/>
                <a:cs typeface="+mn-cs"/>
              </a:rPr>
              <a:t>A continuación, te invito a participar del siguiente link, para iniciar nuestro momento de trabajo. Pínchalo!</a:t>
            </a:r>
          </a:p>
          <a:p>
            <a:pPr>
              <a:buClr>
                <a:schemeClr val="dk1"/>
              </a:buClr>
              <a:buSzPts val="1100"/>
            </a:pPr>
            <a:r>
              <a:rPr lang="es-ES" sz="1400" u="sng" dirty="0" smtClean="0">
                <a:solidFill>
                  <a:schemeClr val="accent1">
                    <a:lumMod val="50000"/>
                  </a:schemeClr>
                </a:solidFill>
                <a:hlinkClick r:id="rId2"/>
              </a:rPr>
              <a:t> </a:t>
            </a:r>
            <a:r>
              <a:rPr lang="es-ES" sz="1400" b="1" dirty="0" smtClean="0">
                <a:solidFill>
                  <a:schemeClr val="accent1">
                    <a:lumMod val="50000"/>
                  </a:schemeClr>
                </a:solidFill>
                <a:hlinkClick r:id="rId2"/>
              </a:rPr>
              <a:t>https://www.youtube.com/watch?v=yFsWfMJinJA&amp;list=PLvjgV9yudHcdHZbFR3ja7-otJMZJ0ORN_&amp;index=1</a:t>
            </a:r>
            <a:endParaRPr lang="es-ES" sz="1400" b="1" dirty="0" smtClean="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600" b="1" i="0" u="none" strike="noStrike" kern="0" cap="none" spc="-1" normalizeH="0" baseline="0" noProof="0" dirty="0" smtClean="0">
              <a:ln>
                <a:noFill/>
              </a:ln>
              <a:solidFill>
                <a:schemeClr val="accent2">
                  <a:lumMod val="75000"/>
                </a:schemeClr>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kumimoji="0" lang="es-ES" sz="1600" b="1" i="0" u="none" strike="noStrike" kern="0" cap="none" spc="0" normalizeH="0" baseline="0" noProof="0" dirty="0" smtClean="0">
                <a:ln>
                  <a:noFill/>
                </a:ln>
                <a:solidFill>
                  <a:srgbClr val="002060"/>
                </a:solidFill>
                <a:effectLst/>
                <a:uLnTx/>
                <a:uFillTx/>
                <a:latin typeface="+mn-lt"/>
                <a:ea typeface="+mn-ea"/>
                <a:cs typeface="+mn-cs"/>
                <a:hlinkClick r:id="rId2"/>
              </a:rPr>
              <a:t>    </a:t>
            </a:r>
            <a:endParaRPr kumimoji="0" lang="es-ES" sz="1600" b="1" i="0" u="none" strike="noStrike" kern="0" cap="none" spc="0" normalizeH="0" baseline="0" noProof="0" dirty="0" smtClean="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800" b="0" i="0" u="none" strike="noStrike" kern="0" cap="none" spc="0" normalizeH="0" baseline="0" noProof="0" dirty="0">
              <a:ln>
                <a:noFill/>
              </a:ln>
              <a:solidFill>
                <a:schemeClr val="dk1"/>
              </a:solidFill>
              <a:effectLst/>
              <a:uLnTx/>
              <a:uFillTx/>
              <a:latin typeface="+mn-lt"/>
              <a:ea typeface="+mn-ea"/>
              <a:cs typeface="+mn-cs"/>
            </a:endParaRPr>
          </a:p>
        </p:txBody>
      </p:sp>
      <p:pic>
        <p:nvPicPr>
          <p:cNvPr id="14340" name="Picture 4"/>
          <p:cNvPicPr>
            <a:picLocks noChangeAspect="1" noChangeArrowheads="1"/>
          </p:cNvPicPr>
          <p:nvPr/>
        </p:nvPicPr>
        <p:blipFill>
          <a:blip r:embed="rId3" cstate="print"/>
          <a:srcRect/>
          <a:stretch>
            <a:fillRect/>
          </a:stretch>
        </p:blipFill>
        <p:spPr bwMode="auto">
          <a:xfrm>
            <a:off x="714348" y="357166"/>
            <a:ext cx="7410450" cy="4171950"/>
          </a:xfrm>
          <a:prstGeom prst="rect">
            <a:avLst/>
          </a:prstGeom>
          <a:noFill/>
          <a:ln w="9525">
            <a:noFill/>
            <a:miter lim="800000"/>
            <a:headEnd/>
            <a:tailEnd/>
          </a:ln>
          <a:effectLst/>
        </p:spPr>
      </p:pic>
      <p:sp>
        <p:nvSpPr>
          <p:cNvPr id="2" name="1 Título"/>
          <p:cNvSpPr>
            <a:spLocks noGrp="1"/>
          </p:cNvSpPr>
          <p:nvPr>
            <p:ph type="title"/>
          </p:nvPr>
        </p:nvSpPr>
        <p:spPr>
          <a:xfrm>
            <a:off x="3214678" y="571480"/>
            <a:ext cx="4643470" cy="654032"/>
          </a:xfrm>
        </p:spPr>
        <p:txBody>
          <a:bodyPr>
            <a:normAutofit fontScale="90000"/>
          </a:bodyPr>
          <a:lstStyle/>
          <a:p>
            <a:r>
              <a:rPr lang="es-CL" b="1" dirty="0" smtClean="0">
                <a:solidFill>
                  <a:schemeClr val="accent5">
                    <a:lumMod val="50000"/>
                  </a:schemeClr>
                </a:solidFill>
                <a:latin typeface="Comic Sans MS" pitchFamily="66" charset="0"/>
              </a:rPr>
              <a:t>CONTENIDO</a:t>
            </a:r>
            <a:endParaRPr lang="es-ES" b="1" dirty="0">
              <a:solidFill>
                <a:schemeClr val="accent5">
                  <a:lumMod val="50000"/>
                </a:schemeClr>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714348" y="0"/>
            <a:ext cx="7072330" cy="3428999"/>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a:stretch>
            <a:fillRect/>
          </a:stretch>
        </p:blipFill>
        <p:spPr bwMode="auto">
          <a:xfrm>
            <a:off x="0" y="3286124"/>
            <a:ext cx="2876930" cy="3571877"/>
          </a:xfrm>
          <a:prstGeom prst="rect">
            <a:avLst/>
          </a:prstGeom>
          <a:noFill/>
          <a:ln w="9525">
            <a:noFill/>
            <a:miter lim="800000"/>
            <a:headEnd/>
            <a:tailEnd/>
          </a:ln>
          <a:effectLst/>
        </p:spPr>
      </p:pic>
      <p:sp>
        <p:nvSpPr>
          <p:cNvPr id="7" name="CustomShape 6"/>
          <p:cNvSpPr/>
          <p:nvPr/>
        </p:nvSpPr>
        <p:spPr>
          <a:xfrm>
            <a:off x="2857488" y="3786190"/>
            <a:ext cx="6072198" cy="833178"/>
          </a:xfrm>
          <a:prstGeom prst="rect">
            <a:avLst/>
          </a:prstGeom>
          <a:ln/>
        </p:spPr>
        <p:style>
          <a:lnRef idx="1">
            <a:schemeClr val="accent3"/>
          </a:lnRef>
          <a:fillRef idx="3">
            <a:schemeClr val="accent3"/>
          </a:fillRef>
          <a:effectRef idx="2">
            <a:schemeClr val="accent3"/>
          </a:effectRef>
          <a:fontRef idx="minor">
            <a:schemeClr val="lt1"/>
          </a:fontRef>
        </p:style>
        <p:txBody>
          <a:bodyPr wrap="square" lIns="90000" tIns="46800" rIns="90000" bIns="46800">
            <a:spAutoFit/>
          </a:bodyPr>
          <a:lstStyle/>
          <a:p>
            <a:pPr>
              <a:lnSpc>
                <a:spcPct val="80000"/>
              </a:lnSpc>
              <a:spcBef>
                <a:spcPts val="1800"/>
              </a:spcBef>
            </a:pPr>
            <a:r>
              <a:rPr lang="es-CO" sz="2000" b="0" strike="noStrike" spc="-1" dirty="0" smtClean="0">
                <a:latin typeface="Comic Sans MS" pitchFamily="66" charset="0"/>
                <a:ea typeface="Hind"/>
              </a:rPr>
              <a:t>Te invito a que observes con atención de lo que veremos hoy, pincha este link.</a:t>
            </a:r>
            <a:r>
              <a:rPr lang="es-ES" sz="2000" dirty="0" smtClean="0">
                <a:hlinkClick r:id="rId4"/>
              </a:rPr>
              <a:t> </a:t>
            </a:r>
            <a:r>
              <a:rPr lang="es-ES" sz="2000" dirty="0" smtClean="0">
                <a:hlinkClick r:id="rId5"/>
              </a:rPr>
              <a:t>https://www.youtube.com/watch?v=db60bmiGl5M</a:t>
            </a:r>
            <a:endParaRPr lang="en-US" sz="2000" b="0" strike="noStrike" spc="-1" dirty="0">
              <a:latin typeface="Comic Sans MS" pitchFamily="66" charset="0"/>
            </a:endParaRPr>
          </a:p>
        </p:txBody>
      </p:sp>
      <p:sp>
        <p:nvSpPr>
          <p:cNvPr id="8" name="7 Rectángulo"/>
          <p:cNvSpPr/>
          <p:nvPr/>
        </p:nvSpPr>
        <p:spPr>
          <a:xfrm>
            <a:off x="1643042" y="4714885"/>
            <a:ext cx="7500958"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CO" dirty="0" smtClean="0"/>
              <a:t>Ahora responde:</a:t>
            </a:r>
          </a:p>
          <a:p>
            <a:r>
              <a:rPr lang="es-CO" dirty="0" smtClean="0"/>
              <a:t>¿Cuál es tu nombre? ¿cuál es el nombre de tu mamá? ¿cuál es el de tu papá?</a:t>
            </a:r>
          </a:p>
          <a:p>
            <a:r>
              <a:rPr lang="es-CO" dirty="0" smtClean="0"/>
              <a:t>¿Te gusta tu nombre?</a:t>
            </a:r>
          </a:p>
          <a:p>
            <a:r>
              <a:rPr lang="es-CO" dirty="0" smtClean="0"/>
              <a:t>¿Te agrada que te llamen por tu nombre, de forma?</a:t>
            </a:r>
          </a:p>
          <a:p>
            <a:r>
              <a:rPr lang="es-CO" dirty="0" smtClean="0"/>
              <a:t>¿Cuantas letras tiene tu nombre?</a:t>
            </a:r>
          </a:p>
          <a:p>
            <a:r>
              <a:rPr lang="es-CO" dirty="0" smtClean="0"/>
              <a:t>¿Sabes escribir  tu nombre, sólo o sola?, hazlo en una hoja en blanco, sin olvidar ninguna letra.</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159611" y="0"/>
            <a:ext cx="2912587" cy="357187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1285852" y="2500306"/>
            <a:ext cx="1571636" cy="1586022"/>
          </a:xfrm>
          <a:prstGeom prst="rect">
            <a:avLst/>
          </a:prstGeom>
          <a:noFill/>
          <a:ln w="9525">
            <a:noFill/>
            <a:miter lim="800000"/>
            <a:headEnd/>
            <a:tailEnd/>
          </a:ln>
          <a:effectLst/>
        </p:spPr>
      </p:pic>
      <p:pic>
        <p:nvPicPr>
          <p:cNvPr id="16389" name="Picture 5" descr="Lápiz gracioso"/>
          <p:cNvPicPr>
            <a:picLocks noChangeAspect="1" noChangeArrowheads="1"/>
          </p:cNvPicPr>
          <p:nvPr/>
        </p:nvPicPr>
        <p:blipFill>
          <a:blip r:embed="rId4" cstate="print"/>
          <a:srcRect/>
          <a:stretch>
            <a:fillRect/>
          </a:stretch>
        </p:blipFill>
        <p:spPr bwMode="auto">
          <a:xfrm>
            <a:off x="285720" y="2643182"/>
            <a:ext cx="868341" cy="1285884"/>
          </a:xfrm>
          <a:prstGeom prst="rect">
            <a:avLst/>
          </a:prstGeom>
          <a:noFill/>
        </p:spPr>
      </p:pic>
      <p:sp>
        <p:nvSpPr>
          <p:cNvPr id="7" name="6 Título"/>
          <p:cNvSpPr>
            <a:spLocks noGrp="1"/>
          </p:cNvSpPr>
          <p:nvPr>
            <p:ph type="title"/>
          </p:nvPr>
        </p:nvSpPr>
        <p:spPr>
          <a:xfrm>
            <a:off x="428596" y="1785926"/>
            <a:ext cx="2286016" cy="714372"/>
          </a:xfrm>
        </p:spPr>
        <p:style>
          <a:lnRef idx="1">
            <a:schemeClr val="accent1"/>
          </a:lnRef>
          <a:fillRef idx="2">
            <a:schemeClr val="accent1"/>
          </a:fillRef>
          <a:effectRef idx="1">
            <a:schemeClr val="accent1"/>
          </a:effectRef>
          <a:fontRef idx="minor">
            <a:schemeClr val="dk1"/>
          </a:fontRef>
        </p:style>
        <p:txBody>
          <a:bodyPr>
            <a:normAutofit/>
          </a:bodyPr>
          <a:lstStyle/>
          <a:p>
            <a:r>
              <a:rPr lang="es-CL" sz="1200" dirty="0" smtClean="0"/>
              <a:t>Con ayuda de mamá, arma tu mismo tu nombre con cada una de las letras que lo componen</a:t>
            </a:r>
            <a:endParaRPr lang="es-ES" sz="1200" dirty="0"/>
          </a:p>
        </p:txBody>
      </p:sp>
      <p:pic>
        <p:nvPicPr>
          <p:cNvPr id="16391" name="Picture 7" descr="المعلمة أسماء – لغتي هويتي"/>
          <p:cNvPicPr>
            <a:picLocks noChangeAspect="1" noChangeArrowheads="1"/>
          </p:cNvPicPr>
          <p:nvPr/>
        </p:nvPicPr>
        <p:blipFill>
          <a:blip r:embed="rId5" cstate="print"/>
          <a:srcRect/>
          <a:stretch>
            <a:fillRect/>
          </a:stretch>
        </p:blipFill>
        <p:spPr bwMode="auto">
          <a:xfrm>
            <a:off x="3071802" y="5429264"/>
            <a:ext cx="759014" cy="1214422"/>
          </a:xfrm>
          <a:prstGeom prst="rect">
            <a:avLst/>
          </a:prstGeom>
          <a:noFill/>
        </p:spPr>
      </p:pic>
      <p:pic>
        <p:nvPicPr>
          <p:cNvPr id="16392" name="Picture 8"/>
          <p:cNvPicPr>
            <a:picLocks noChangeAspect="1" noChangeArrowheads="1"/>
          </p:cNvPicPr>
          <p:nvPr/>
        </p:nvPicPr>
        <p:blipFill>
          <a:blip r:embed="rId6" cstate="print">
            <a:lum bright="14000" contrast="19000"/>
          </a:blip>
          <a:srcRect/>
          <a:stretch>
            <a:fillRect/>
          </a:stretch>
        </p:blipFill>
        <p:spPr bwMode="auto">
          <a:xfrm>
            <a:off x="642910" y="4786322"/>
            <a:ext cx="2043063" cy="974201"/>
          </a:xfrm>
          <a:prstGeom prst="rect">
            <a:avLst/>
          </a:prstGeom>
          <a:noFill/>
          <a:ln w="9525">
            <a:noFill/>
            <a:miter lim="800000"/>
            <a:headEnd/>
            <a:tailEnd/>
          </a:ln>
          <a:effectLst/>
        </p:spPr>
      </p:pic>
      <p:sp>
        <p:nvSpPr>
          <p:cNvPr id="10" name="6 Título"/>
          <p:cNvSpPr txBox="1">
            <a:spLocks/>
          </p:cNvSpPr>
          <p:nvPr/>
        </p:nvSpPr>
        <p:spPr>
          <a:xfrm>
            <a:off x="214282" y="5786454"/>
            <a:ext cx="2857520" cy="8572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1200" dirty="0" smtClean="0">
                <a:latin typeface="+mj-lt"/>
                <a:ea typeface="+mj-ea"/>
                <a:cs typeface="+mj-cs"/>
              </a:rPr>
              <a:t>Pide  al adulto que escriba correctamente tu nombre en imprenta en una hoja con plumón y la guarde en una sabanilla transparente, ahora tu marcarás sobre cada una de las letras de izquierda a derecha, letra por letra</a:t>
            </a:r>
            <a:endParaRPr kumimoji="0" lang="es-ES" sz="1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6395" name="Picture 11"/>
          <p:cNvPicPr>
            <a:picLocks noChangeAspect="1" noChangeArrowheads="1"/>
          </p:cNvPicPr>
          <p:nvPr/>
        </p:nvPicPr>
        <p:blipFill>
          <a:blip r:embed="rId7" cstate="print"/>
          <a:srcRect/>
          <a:stretch>
            <a:fillRect/>
          </a:stretch>
        </p:blipFill>
        <p:spPr bwMode="auto">
          <a:xfrm>
            <a:off x="6072198" y="214290"/>
            <a:ext cx="2199961" cy="1434039"/>
          </a:xfrm>
          <a:prstGeom prst="rect">
            <a:avLst/>
          </a:prstGeom>
          <a:noFill/>
          <a:ln w="9525">
            <a:noFill/>
            <a:miter lim="800000"/>
            <a:headEnd/>
            <a:tailEnd/>
          </a:ln>
          <a:effectLst/>
        </p:spPr>
      </p:pic>
      <p:sp>
        <p:nvSpPr>
          <p:cNvPr id="13" name="6 Título"/>
          <p:cNvSpPr txBox="1">
            <a:spLocks/>
          </p:cNvSpPr>
          <p:nvPr/>
        </p:nvSpPr>
        <p:spPr>
          <a:xfrm>
            <a:off x="6500826" y="1714488"/>
            <a:ext cx="2428924" cy="85725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1200" dirty="0" smtClean="0">
                <a:latin typeface="+mj-lt"/>
                <a:ea typeface="+mj-ea"/>
                <a:cs typeface="+mj-cs"/>
              </a:rPr>
              <a:t>Pide  al adulto que escriba las letras que componen tu nombre  en las tapas forradas, luego arma tu nombre  tu mismo/a</a:t>
            </a:r>
            <a:endParaRPr kumimoji="0" lang="es-ES" sz="1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6394" name="Picture 10" descr="المعلمة أسماء – لغتي هويتي"/>
          <p:cNvPicPr>
            <a:picLocks noChangeAspect="1" noChangeArrowheads="1"/>
          </p:cNvPicPr>
          <p:nvPr/>
        </p:nvPicPr>
        <p:blipFill>
          <a:blip r:embed="rId8" cstate="print"/>
          <a:srcRect/>
          <a:stretch>
            <a:fillRect/>
          </a:stretch>
        </p:blipFill>
        <p:spPr bwMode="auto">
          <a:xfrm>
            <a:off x="5643570" y="1785926"/>
            <a:ext cx="928694" cy="1217403"/>
          </a:xfrm>
          <a:prstGeom prst="rect">
            <a:avLst/>
          </a:prstGeom>
          <a:noFill/>
        </p:spPr>
      </p:pic>
      <p:sp>
        <p:nvSpPr>
          <p:cNvPr id="14" name="6 Título"/>
          <p:cNvSpPr txBox="1">
            <a:spLocks/>
          </p:cNvSpPr>
          <p:nvPr/>
        </p:nvSpPr>
        <p:spPr>
          <a:xfrm>
            <a:off x="8358214" y="214290"/>
            <a:ext cx="42866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6600" noProof="0" dirty="0">
                <a:latin typeface="+mj-lt"/>
                <a:ea typeface="+mj-ea"/>
                <a:cs typeface="+mj-cs"/>
              </a:rPr>
              <a:t>?</a:t>
            </a:r>
            <a:endParaRPr kumimoji="0" lang="es-ES" sz="6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6396" name="Picture 12"/>
          <p:cNvPicPr>
            <a:picLocks noChangeAspect="1" noChangeArrowheads="1"/>
          </p:cNvPicPr>
          <p:nvPr/>
        </p:nvPicPr>
        <p:blipFill>
          <a:blip r:embed="rId9" cstate="print"/>
          <a:srcRect/>
          <a:stretch>
            <a:fillRect/>
          </a:stretch>
        </p:blipFill>
        <p:spPr bwMode="auto">
          <a:xfrm>
            <a:off x="6143636" y="4786322"/>
            <a:ext cx="2551658" cy="1868438"/>
          </a:xfrm>
          <a:prstGeom prst="rect">
            <a:avLst/>
          </a:prstGeom>
          <a:noFill/>
          <a:ln w="9525">
            <a:noFill/>
            <a:miter lim="800000"/>
            <a:headEnd/>
            <a:tailEnd/>
          </a:ln>
          <a:effectLst/>
        </p:spPr>
      </p:pic>
      <p:pic>
        <p:nvPicPr>
          <p:cNvPr id="16398" name="Picture 14" descr="Gify Nena - škola str. 3"/>
          <p:cNvPicPr>
            <a:picLocks noChangeAspect="1" noChangeArrowheads="1"/>
          </p:cNvPicPr>
          <p:nvPr/>
        </p:nvPicPr>
        <p:blipFill>
          <a:blip r:embed="rId10" cstate="print"/>
          <a:srcRect/>
          <a:stretch>
            <a:fillRect/>
          </a:stretch>
        </p:blipFill>
        <p:spPr bwMode="auto">
          <a:xfrm>
            <a:off x="4929190" y="5143512"/>
            <a:ext cx="1143008" cy="1177055"/>
          </a:xfrm>
          <a:prstGeom prst="rect">
            <a:avLst/>
          </a:prstGeom>
          <a:noFill/>
        </p:spPr>
      </p:pic>
      <p:sp>
        <p:nvSpPr>
          <p:cNvPr id="17" name="6 Título"/>
          <p:cNvSpPr txBox="1">
            <a:spLocks/>
          </p:cNvSpPr>
          <p:nvPr/>
        </p:nvSpPr>
        <p:spPr>
          <a:xfrm>
            <a:off x="6357950" y="4071942"/>
            <a:ext cx="1928826" cy="7143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1200" noProof="0" dirty="0" smtClean="0">
                <a:latin typeface="+mj-lt"/>
                <a:ea typeface="+mj-ea"/>
                <a:cs typeface="+mj-cs"/>
              </a:rPr>
              <a:t>Sobre una bandeja con sémola, transcribe tu nombre , fijándote en la forma de cada letra</a:t>
            </a:r>
            <a:endParaRPr kumimoji="0" lang="es-ES" sz="1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9" name="Picture 4"/>
          <p:cNvPicPr>
            <a:picLocks noChangeAspect="1" noChangeArrowheads="1"/>
          </p:cNvPicPr>
          <p:nvPr/>
        </p:nvPicPr>
        <p:blipFill>
          <a:blip r:embed="rId11" cstate="print"/>
          <a:srcRect/>
          <a:stretch>
            <a:fillRect/>
          </a:stretch>
        </p:blipFill>
        <p:spPr bwMode="auto">
          <a:xfrm>
            <a:off x="3857620" y="3786190"/>
            <a:ext cx="1224136" cy="970486"/>
          </a:xfrm>
          <a:prstGeom prst="rect">
            <a:avLst/>
          </a:prstGeom>
          <a:noFill/>
          <a:ln w="9525">
            <a:noFill/>
            <a:miter lim="800000"/>
            <a:headEnd/>
            <a:tailEnd/>
          </a:ln>
        </p:spPr>
      </p:pic>
      <p:sp>
        <p:nvSpPr>
          <p:cNvPr id="20" name="6 Título"/>
          <p:cNvSpPr txBox="1">
            <a:spLocks/>
          </p:cNvSpPr>
          <p:nvPr/>
        </p:nvSpPr>
        <p:spPr>
          <a:xfrm>
            <a:off x="428596" y="214290"/>
            <a:ext cx="2857520" cy="857248"/>
          </a:xfrm>
          <a:prstGeom prst="rect">
            <a:avLst/>
          </a:prstGeom>
          <a:solidFill>
            <a:srgbClr val="FFFF00"/>
          </a:solidFill>
          <a:ln w="57150"/>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1300" b="1" dirty="0" smtClean="0">
                <a:solidFill>
                  <a:schemeClr val="tx1"/>
                </a:solidFill>
              </a:rPr>
              <a:t>SUGERENCIAS!</a:t>
            </a:r>
            <a:r>
              <a:rPr lang="es-CL" sz="1200" dirty="0" smtClean="0">
                <a:solidFill>
                  <a:schemeClr val="tx1"/>
                </a:solidFill>
              </a:rPr>
              <a:t>. LA PERSONA QUE APOYE EN LA ACTIVIDAD, AL MOMENTO DE ESCRIBIR EL NOMBRE DEBE </a:t>
            </a:r>
            <a:r>
              <a:rPr lang="es-CL" sz="1200" b="1" dirty="0" smtClean="0">
                <a:solidFill>
                  <a:schemeClr val="tx1"/>
                </a:solidFill>
              </a:rPr>
              <a:t>REALIZAR EL SONIDO </a:t>
            </a:r>
            <a:r>
              <a:rPr lang="es-CL" sz="1200" dirty="0" smtClean="0">
                <a:solidFill>
                  <a:schemeClr val="tx1"/>
                </a:solidFill>
              </a:rPr>
              <a:t>DE CADA LETRA QUE COMPONE EL NOMBRE, Y REPETIRLO CADA VEZ QUE EL NIÑO O NIÑA LO REALIZA</a:t>
            </a:r>
            <a:r>
              <a:rPr lang="es-CL" sz="1200" dirty="0" smtClean="0"/>
              <a:t>.</a:t>
            </a:r>
            <a:endParaRPr kumimoji="0" lang="es-ES" sz="12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cstate="print"/>
          <a:srcRect/>
          <a:stretch>
            <a:fillRect/>
          </a:stretch>
        </p:blipFill>
        <p:spPr bwMode="auto">
          <a:xfrm>
            <a:off x="285720" y="428604"/>
            <a:ext cx="1828800" cy="2286016"/>
          </a:xfrm>
          <a:prstGeom prst="rect">
            <a:avLst/>
          </a:prstGeom>
          <a:noFill/>
          <a:ln w="9525">
            <a:noFill/>
            <a:miter lim="800000"/>
            <a:headEnd/>
            <a:tailEnd/>
          </a:ln>
          <a:effectLst/>
        </p:spPr>
      </p:pic>
      <p:pic>
        <p:nvPicPr>
          <p:cNvPr id="17414" name="Picture 6"/>
          <p:cNvPicPr>
            <a:picLocks noChangeAspect="1" noChangeArrowheads="1"/>
          </p:cNvPicPr>
          <p:nvPr/>
        </p:nvPicPr>
        <p:blipFill>
          <a:blip r:embed="rId3" cstate="print"/>
          <a:srcRect/>
          <a:stretch>
            <a:fillRect/>
          </a:stretch>
        </p:blipFill>
        <p:spPr bwMode="auto">
          <a:xfrm>
            <a:off x="1285852" y="2571744"/>
            <a:ext cx="6572250" cy="2952750"/>
          </a:xfrm>
          <a:prstGeom prst="rect">
            <a:avLst/>
          </a:prstGeom>
          <a:noFill/>
          <a:ln w="9525">
            <a:noFill/>
            <a:miter lim="800000"/>
            <a:headEnd/>
            <a:tailEnd/>
          </a:ln>
          <a:effectLst/>
        </p:spPr>
      </p:pic>
      <p:sp>
        <p:nvSpPr>
          <p:cNvPr id="7" name="6 Título"/>
          <p:cNvSpPr>
            <a:spLocks noGrp="1"/>
          </p:cNvSpPr>
          <p:nvPr>
            <p:ph type="title"/>
          </p:nvPr>
        </p:nvSpPr>
        <p:spPr>
          <a:xfrm>
            <a:off x="2285984" y="214290"/>
            <a:ext cx="6572296" cy="2357454"/>
          </a:xfrm>
          <a:ln>
            <a:solidFill>
              <a:schemeClr val="tx1"/>
            </a:solidFill>
            <a:prstDash val="sysDash"/>
          </a:ln>
          <a:effectLst>
            <a:glow rad="101600">
              <a:schemeClr val="accent5">
                <a:satMod val="175000"/>
                <a:alpha val="40000"/>
              </a:schemeClr>
            </a:glow>
          </a:effectLst>
        </p:spPr>
        <p:txBody>
          <a:bodyPr>
            <a:noAutofit/>
          </a:bodyPr>
          <a:lstStyle/>
          <a:p>
            <a:pPr algn="l"/>
            <a:r>
              <a:rPr lang="es-CL" sz="1800" b="1" dirty="0" smtClean="0">
                <a:solidFill>
                  <a:schemeClr val="accent5">
                    <a:lumMod val="50000"/>
                  </a:schemeClr>
                </a:solidFill>
              </a:rPr>
              <a:t>¿te gustó la actividad?</a:t>
            </a:r>
            <a:br>
              <a:rPr lang="es-CL" sz="1800" b="1" dirty="0" smtClean="0">
                <a:solidFill>
                  <a:schemeClr val="accent5">
                    <a:lumMod val="50000"/>
                  </a:schemeClr>
                </a:solidFill>
              </a:rPr>
            </a:br>
            <a:r>
              <a:rPr lang="es-CL" sz="1800" b="1" dirty="0" smtClean="0">
                <a:solidFill>
                  <a:schemeClr val="accent5">
                    <a:lumMod val="50000"/>
                  </a:schemeClr>
                </a:solidFill>
              </a:rPr>
              <a:t>¿de qué forma fue más fácil escribir tu nombre?</a:t>
            </a:r>
            <a:r>
              <a:rPr lang="es-CL" sz="1800" dirty="0" smtClean="0">
                <a:solidFill>
                  <a:schemeClr val="accent5">
                    <a:lumMod val="50000"/>
                  </a:schemeClr>
                </a:solidFill>
              </a:rPr>
              <a:t/>
            </a:r>
            <a:br>
              <a:rPr lang="es-CL" sz="1800" dirty="0" smtClean="0">
                <a:solidFill>
                  <a:schemeClr val="accent5">
                    <a:lumMod val="50000"/>
                  </a:schemeClr>
                </a:solidFill>
              </a:rPr>
            </a:br>
            <a:r>
              <a:rPr lang="es-CL" sz="1800" dirty="0" smtClean="0">
                <a:solidFill>
                  <a:schemeClr val="accent5">
                    <a:lumMod val="50000"/>
                  </a:schemeClr>
                </a:solidFill>
              </a:rPr>
              <a:t>Ahora te invito a que lo escribas tu sólo y sola en la hoja , puedes hacerlo más de una vez!</a:t>
            </a:r>
            <a:br>
              <a:rPr lang="es-CL" sz="1800" dirty="0" smtClean="0">
                <a:solidFill>
                  <a:schemeClr val="accent5">
                    <a:lumMod val="50000"/>
                  </a:schemeClr>
                </a:solidFill>
              </a:rPr>
            </a:br>
            <a:r>
              <a:rPr lang="es-CL" sz="1800" dirty="0" smtClean="0">
                <a:solidFill>
                  <a:schemeClr val="accent5">
                    <a:lumMod val="50000"/>
                  </a:schemeClr>
                </a:solidFill>
              </a:rPr>
              <a:t>Recuerda pedir a mamá, que saque fotitos y me las envíe a mi correo, da cada una de las actividades que realizaste y ver lo bien que lo hiciste!</a:t>
            </a:r>
            <a:br>
              <a:rPr lang="es-CL" sz="1800" dirty="0" smtClean="0">
                <a:solidFill>
                  <a:schemeClr val="accent5">
                    <a:lumMod val="50000"/>
                  </a:schemeClr>
                </a:solidFill>
              </a:rPr>
            </a:br>
            <a:r>
              <a:rPr lang="es-CL" sz="1800" dirty="0" smtClean="0">
                <a:solidFill>
                  <a:schemeClr val="accent5">
                    <a:lumMod val="50000"/>
                  </a:schemeClr>
                </a:solidFill>
              </a:rPr>
              <a:t>Recuerda, puedes intentarlo varias veces y así mejor resultado tendrás.</a:t>
            </a:r>
            <a:endParaRPr lang="es-ES" sz="1800" dirty="0">
              <a:solidFill>
                <a:schemeClr val="accent5">
                  <a:lumMod val="50000"/>
                </a:schemeClr>
              </a:solidFill>
            </a:endParaRPr>
          </a:p>
        </p:txBody>
      </p:sp>
      <p:pic>
        <p:nvPicPr>
          <p:cNvPr id="8" name="Picture 4"/>
          <p:cNvPicPr>
            <a:picLocks noChangeAspect="1" noChangeArrowheads="1"/>
          </p:cNvPicPr>
          <p:nvPr/>
        </p:nvPicPr>
        <p:blipFill>
          <a:blip r:embed="rId4" cstate="print"/>
          <a:srcRect/>
          <a:stretch>
            <a:fillRect/>
          </a:stretch>
        </p:blipFill>
        <p:spPr bwMode="auto">
          <a:xfrm>
            <a:off x="7358082" y="2786058"/>
            <a:ext cx="1224136" cy="970486"/>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a:off x="2643174" y="5429264"/>
            <a:ext cx="2928958" cy="119968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23RF- Millones de fotos, vectores, vídeos y archivos de música para inspirar tus proyectos."/>
          <p:cNvPicPr>
            <a:picLocks noChangeAspect="1" noChangeArrowheads="1"/>
          </p:cNvPicPr>
          <p:nvPr/>
        </p:nvPicPr>
        <p:blipFill>
          <a:blip r:embed="rId2" cstate="print"/>
          <a:srcRect/>
          <a:stretch>
            <a:fillRect/>
          </a:stretch>
        </p:blipFill>
        <p:spPr bwMode="auto">
          <a:xfrm>
            <a:off x="0" y="0"/>
            <a:ext cx="9144000" cy="5050414"/>
          </a:xfrm>
          <a:prstGeom prst="rect">
            <a:avLst/>
          </a:prstGeom>
          <a:noFill/>
        </p:spPr>
      </p:pic>
      <p:sp>
        <p:nvSpPr>
          <p:cNvPr id="4" name="3 Rectángulo"/>
          <p:cNvSpPr/>
          <p:nvPr/>
        </p:nvSpPr>
        <p:spPr>
          <a:xfrm>
            <a:off x="0" y="5643579"/>
            <a:ext cx="4214810" cy="1214422"/>
          </a:xfrm>
          <a:prstGeom prst="rect">
            <a:avLst/>
          </a:prstGeom>
        </p:spPr>
        <p:txBody>
          <a:bodyPr wrap="square">
            <a:spAutoFit/>
          </a:bodyPr>
          <a:lstStyle/>
          <a:p>
            <a:r>
              <a:rPr lang="es-ES" dirty="0" smtClean="0">
                <a:solidFill>
                  <a:schemeClr val="accent5">
                    <a:lumMod val="50000"/>
                  </a:schemeClr>
                </a:solidFill>
              </a:rPr>
              <a:t>Nivel: </a:t>
            </a:r>
            <a:r>
              <a:rPr lang="es-ES" dirty="0" err="1" smtClean="0">
                <a:solidFill>
                  <a:schemeClr val="accent5">
                    <a:lumMod val="50000"/>
                  </a:schemeClr>
                </a:solidFill>
              </a:rPr>
              <a:t>Kinder</a:t>
            </a:r>
            <a:r>
              <a:rPr lang="es-ES" dirty="0" smtClean="0">
                <a:solidFill>
                  <a:schemeClr val="accent5">
                    <a:lumMod val="50000"/>
                  </a:schemeClr>
                </a:solidFill>
              </a:rPr>
              <a:t> A-B-C </a:t>
            </a:r>
          </a:p>
          <a:p>
            <a:r>
              <a:rPr lang="es-ES" dirty="0" smtClean="0">
                <a:solidFill>
                  <a:schemeClr val="accent5">
                    <a:lumMod val="50000"/>
                  </a:schemeClr>
                </a:solidFill>
              </a:rPr>
              <a:t>Día martes 12 de mayo</a:t>
            </a:r>
          </a:p>
          <a:p>
            <a:r>
              <a:rPr lang="es-ES" dirty="0" smtClean="0">
                <a:solidFill>
                  <a:schemeClr val="accent5">
                    <a:lumMod val="50000"/>
                  </a:schemeClr>
                </a:solidFill>
              </a:rPr>
              <a:t>Educadoras: </a:t>
            </a:r>
            <a:r>
              <a:rPr lang="es-ES" dirty="0" err="1" smtClean="0">
                <a:solidFill>
                  <a:schemeClr val="accent5">
                    <a:lumMod val="50000"/>
                  </a:schemeClr>
                </a:solidFill>
              </a:rPr>
              <a:t>JennieA</a:t>
            </a:r>
            <a:r>
              <a:rPr lang="es-ES" dirty="0" smtClean="0">
                <a:solidFill>
                  <a:schemeClr val="accent5">
                    <a:lumMod val="50000"/>
                  </a:schemeClr>
                </a:solidFill>
              </a:rPr>
              <a:t>. </a:t>
            </a:r>
            <a:r>
              <a:rPr lang="es-ES" dirty="0" err="1" smtClean="0">
                <a:solidFill>
                  <a:schemeClr val="accent5">
                    <a:lumMod val="50000"/>
                  </a:schemeClr>
                </a:solidFill>
              </a:rPr>
              <a:t>Lilian</a:t>
            </a:r>
            <a:r>
              <a:rPr lang="es-ES" dirty="0" smtClean="0">
                <a:solidFill>
                  <a:schemeClr val="accent5">
                    <a:lumMod val="50000"/>
                  </a:schemeClr>
                </a:solidFill>
              </a:rPr>
              <a:t> P. Valentina D.                   Educadora PIE: Cecilia Lobos </a:t>
            </a:r>
            <a:endParaRPr lang="es-ES" dirty="0">
              <a:solidFill>
                <a:schemeClr val="accent5">
                  <a:lumMod val="50000"/>
                </a:schemeClr>
              </a:solidFill>
            </a:endParaRPr>
          </a:p>
        </p:txBody>
      </p:sp>
      <p:sp>
        <p:nvSpPr>
          <p:cNvPr id="5" name="4 Rectángulo"/>
          <p:cNvSpPr/>
          <p:nvPr/>
        </p:nvSpPr>
        <p:spPr>
          <a:xfrm>
            <a:off x="4572000" y="5534561"/>
            <a:ext cx="4572000" cy="1323439"/>
          </a:xfrm>
          <a:prstGeom prst="rect">
            <a:avLst/>
          </a:prstGeom>
        </p:spPr>
        <p:txBody>
          <a:bodyPr>
            <a:spAutoFit/>
          </a:bodyPr>
          <a:lstStyle/>
          <a:p>
            <a:r>
              <a:rPr lang="es-ES" sz="1600" dirty="0" smtClean="0">
                <a:solidFill>
                  <a:schemeClr val="accent5">
                    <a:lumMod val="50000"/>
                  </a:schemeClr>
                </a:solidFill>
              </a:rPr>
              <a:t>Correos:</a:t>
            </a:r>
          </a:p>
          <a:p>
            <a:r>
              <a:rPr lang="es-ES" sz="1600" dirty="0" smtClean="0">
                <a:solidFill>
                  <a:schemeClr val="accent5">
                    <a:lumMod val="50000"/>
                  </a:schemeClr>
                </a:solidFill>
              </a:rPr>
              <a:t>Kínder A: </a:t>
            </a:r>
            <a:r>
              <a:rPr lang="es-ES" sz="1600" dirty="0" smtClean="0">
                <a:solidFill>
                  <a:schemeClr val="accent5">
                    <a:lumMod val="50000"/>
                  </a:schemeClr>
                </a:solidFill>
                <a:hlinkClick r:id="rId3"/>
              </a:rPr>
              <a:t>lilian.peralta@colegioclubhipico.cl</a:t>
            </a:r>
            <a:endParaRPr lang="es-ES" sz="1600" dirty="0" smtClean="0">
              <a:solidFill>
                <a:schemeClr val="accent5">
                  <a:lumMod val="50000"/>
                </a:schemeClr>
              </a:solidFill>
            </a:endParaRPr>
          </a:p>
          <a:p>
            <a:r>
              <a:rPr lang="es-ES" sz="1600" dirty="0" smtClean="0">
                <a:solidFill>
                  <a:schemeClr val="accent5">
                    <a:lumMod val="50000"/>
                  </a:schemeClr>
                </a:solidFill>
              </a:rPr>
              <a:t>Kínder B: </a:t>
            </a:r>
            <a:r>
              <a:rPr lang="es-ES" sz="1600" dirty="0" smtClean="0">
                <a:solidFill>
                  <a:schemeClr val="accent5">
                    <a:lumMod val="50000"/>
                  </a:schemeClr>
                </a:solidFill>
                <a:hlinkClick r:id="rId4"/>
              </a:rPr>
              <a:t>v.delbene@colegioclubhipico.cl</a:t>
            </a:r>
            <a:endParaRPr lang="es-ES" sz="1600" dirty="0" smtClean="0">
              <a:solidFill>
                <a:schemeClr val="accent5">
                  <a:lumMod val="50000"/>
                </a:schemeClr>
              </a:solidFill>
            </a:endParaRPr>
          </a:p>
          <a:p>
            <a:r>
              <a:rPr lang="es-ES" sz="1600" dirty="0" smtClean="0">
                <a:solidFill>
                  <a:schemeClr val="accent5">
                    <a:lumMod val="50000"/>
                  </a:schemeClr>
                </a:solidFill>
              </a:rPr>
              <a:t>Kínder C: </a:t>
            </a:r>
            <a:r>
              <a:rPr lang="es-ES" sz="1600" dirty="0" smtClean="0">
                <a:solidFill>
                  <a:schemeClr val="accent5">
                    <a:lumMod val="50000"/>
                  </a:schemeClr>
                </a:solidFill>
                <a:hlinkClick r:id="rId5"/>
              </a:rPr>
              <a:t>jennie.abarca@colegioclubhipico.cl</a:t>
            </a:r>
            <a:endParaRPr lang="es-ES" sz="1600" dirty="0" smtClean="0">
              <a:solidFill>
                <a:schemeClr val="accent5">
                  <a:lumMod val="50000"/>
                </a:schemeClr>
              </a:solidFill>
            </a:endParaRPr>
          </a:p>
          <a:p>
            <a:r>
              <a:rPr lang="es-ES_tradnl" sz="1600" dirty="0" smtClean="0">
                <a:solidFill>
                  <a:schemeClr val="accent5">
                    <a:lumMod val="50000"/>
                  </a:schemeClr>
                </a:solidFill>
              </a:rPr>
              <a:t>Educadora </a:t>
            </a:r>
            <a:r>
              <a:rPr lang="es-ES_tradnl" sz="1600" dirty="0" err="1" smtClean="0">
                <a:solidFill>
                  <a:schemeClr val="accent5">
                    <a:lumMod val="50000"/>
                  </a:schemeClr>
                </a:solidFill>
              </a:rPr>
              <a:t>PIE:</a:t>
            </a:r>
            <a:r>
              <a:rPr lang="es-ES_tradnl" sz="1600" dirty="0" err="1" smtClean="0">
                <a:solidFill>
                  <a:schemeClr val="accent5">
                    <a:lumMod val="50000"/>
                  </a:schemeClr>
                </a:solidFill>
                <a:hlinkClick r:id="rId6"/>
              </a:rPr>
              <a:t>cecilia.lobos@colegioclubhipico.cl</a:t>
            </a:r>
            <a:endParaRPr lang="es-ES" sz="1600" dirty="0">
              <a:solidFill>
                <a:schemeClr val="accent5">
                  <a:lumMod val="50000"/>
                </a:schemeClr>
              </a:solidFill>
            </a:endParaRPr>
          </a:p>
        </p:txBody>
      </p:sp>
      <p:pic>
        <p:nvPicPr>
          <p:cNvPr id="6" name="0 Imagen"/>
          <p:cNvPicPr>
            <a:picLocks noChangeAspect="1" noChangeArrowheads="1"/>
          </p:cNvPicPr>
          <p:nvPr/>
        </p:nvPicPr>
        <p:blipFill>
          <a:blip r:embed="rId7" cstate="print"/>
          <a:srcRect/>
          <a:stretch>
            <a:fillRect/>
          </a:stretch>
        </p:blipFill>
        <p:spPr bwMode="auto">
          <a:xfrm>
            <a:off x="5786446" y="214290"/>
            <a:ext cx="500066" cy="616520"/>
          </a:xfrm>
          <a:prstGeom prst="rect">
            <a:avLst/>
          </a:prstGeom>
          <a:noFill/>
        </p:spPr>
      </p:pic>
      <p:sp>
        <p:nvSpPr>
          <p:cNvPr id="7" name="Rectangle 3"/>
          <p:cNvSpPr>
            <a:spLocks noChangeArrowheads="1"/>
          </p:cNvSpPr>
          <p:nvPr/>
        </p:nvSpPr>
        <p:spPr bwMode="auto">
          <a:xfrm>
            <a:off x="5572132" y="194455"/>
            <a:ext cx="3071834"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Fundación Escuela Club Hípico.</a:t>
            </a:r>
            <a:r>
              <a:rPr kumimoji="0" lang="es-ES" sz="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Rodrigo Ordoñez 13150, El Bosque, Santiago - Fono (02) 25296182.</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800" b="1" i="0" u="none" strike="noStrike" cap="none" normalizeH="0" baseline="0" dirty="0" smtClean="0">
                <a:ln>
                  <a:noFill/>
                </a:ln>
                <a:solidFill>
                  <a:schemeClr val="tx1"/>
                </a:solidFill>
                <a:effectLst/>
                <a:latin typeface="Cambria" pitchFamily="18" charset="0"/>
                <a:ea typeface="Calibri" pitchFamily="34" charset="0"/>
                <a:cs typeface="Arial" pitchFamily="34" charset="0"/>
                <a:hlinkClick r:id="rId8"/>
              </a:rPr>
              <a:t>contacto@colegioclubh</a:t>
            </a:r>
            <a:r>
              <a:rPr kumimoji="0" lang="es-ES" sz="800" b="1" i="0" u="none" strike="noStrike" cap="none" normalizeH="0" baseline="0" dirty="0" smtClean="0">
                <a:ln>
                  <a:noFill/>
                </a:ln>
                <a:solidFill>
                  <a:schemeClr val="tx1"/>
                </a:solidFill>
                <a:effectLst/>
                <a:latin typeface="Calibri"/>
                <a:ea typeface="Calibri" pitchFamily="34" charset="0"/>
                <a:cs typeface="Arial" pitchFamily="34" charset="0"/>
                <a:hlinkClick r:id="rId8"/>
              </a:rPr>
              <a:t>í</a:t>
            </a:r>
            <a:r>
              <a:rPr kumimoji="0" lang="es-ES" sz="800" b="1" i="0" u="none" strike="noStrike" cap="none" normalizeH="0" baseline="0" dirty="0" smtClean="0">
                <a:ln>
                  <a:noFill/>
                </a:ln>
                <a:solidFill>
                  <a:schemeClr val="tx1"/>
                </a:solidFill>
                <a:effectLst/>
                <a:latin typeface="Cambria" pitchFamily="18" charset="0"/>
                <a:ea typeface="Calibri" pitchFamily="34" charset="0"/>
                <a:cs typeface="Arial" pitchFamily="34" charset="0"/>
                <a:hlinkClick r:id="rId8"/>
              </a:rPr>
              <a:t>pico.cl</a:t>
            </a:r>
            <a:endParaRPr kumimoji="0" lang="es-CL"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“Escuela y Familia unida para formar y educar”.</a:t>
            </a:r>
            <a:endParaRPr kumimoji="0" lang="es-ES_tradnl"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3214678" y="2500306"/>
            <a:ext cx="5643570" cy="1323439"/>
          </a:xfrm>
          <a:prstGeom prst="rect">
            <a:avLst/>
          </a:prstGeom>
        </p:spPr>
        <p:txBody>
          <a:bodyPr wrap="square">
            <a:spAutoFit/>
          </a:bodyPr>
          <a:lstStyle/>
          <a:p>
            <a:pPr algn="ctr"/>
            <a:r>
              <a:rPr lang="es-ES" sz="2000" b="1" dirty="0" smtClean="0">
                <a:solidFill>
                  <a:schemeClr val="accent6">
                    <a:lumMod val="50000"/>
                  </a:schemeClr>
                </a:solidFill>
                <a:latin typeface="Arial Narrow" pitchFamily="34" charset="0"/>
              </a:rPr>
              <a:t> GUÍA N° 2 DE APOYO</a:t>
            </a:r>
          </a:p>
          <a:p>
            <a:pPr algn="ctr"/>
            <a:r>
              <a:rPr lang="es-ES" sz="2000" b="1" dirty="0" smtClean="0">
                <a:solidFill>
                  <a:schemeClr val="accent6">
                    <a:lumMod val="50000"/>
                  </a:schemeClr>
                </a:solidFill>
                <a:latin typeface="Arial Narrow" pitchFamily="34" charset="0"/>
              </a:rPr>
              <a:t>PENSAMIENTO MATEMÁTICO</a:t>
            </a:r>
          </a:p>
          <a:p>
            <a:pPr algn="ctr"/>
            <a:endParaRPr lang="es-ES" sz="2000" b="1" dirty="0" smtClean="0">
              <a:solidFill>
                <a:schemeClr val="accent6">
                  <a:lumMod val="50000"/>
                </a:schemeClr>
              </a:solidFill>
              <a:latin typeface="Arial Narrow" pitchFamily="34" charset="0"/>
            </a:endParaRPr>
          </a:p>
          <a:p>
            <a:pPr algn="ctr"/>
            <a:r>
              <a:rPr lang="es-ES" sz="2000" b="1" dirty="0" smtClean="0">
                <a:solidFill>
                  <a:schemeClr val="accent6">
                    <a:lumMod val="50000"/>
                  </a:schemeClr>
                </a:solidFill>
                <a:latin typeface="Arial Narrow" pitchFamily="34" charset="0"/>
              </a:rPr>
              <a:t>“REPRESENTANDO NUMEROS Y CANTIDADES”  </a:t>
            </a:r>
            <a:endParaRPr lang="es-ES" sz="2000" b="1" dirty="0">
              <a:solidFill>
                <a:schemeClr val="accent6">
                  <a:lumMod val="50000"/>
                </a:schemeClr>
              </a:solidFill>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428596" y="142852"/>
            <a:ext cx="4643470" cy="5266342"/>
          </a:xfrm>
          <a:prstGeom prst="rect">
            <a:avLst/>
          </a:prstGeom>
          <a:noFill/>
          <a:ln w="9525">
            <a:noFill/>
            <a:miter lim="800000"/>
            <a:headEnd/>
            <a:tailEnd/>
          </a:ln>
          <a:effectLst/>
        </p:spPr>
      </p:pic>
      <p:sp>
        <p:nvSpPr>
          <p:cNvPr id="12" name="Google Shape;357;p13"/>
          <p:cNvSpPr txBox="1">
            <a:spLocks/>
          </p:cNvSpPr>
          <p:nvPr/>
        </p:nvSpPr>
        <p:spPr>
          <a:xfrm>
            <a:off x="642910" y="5643578"/>
            <a:ext cx="7929618" cy="1007566"/>
          </a:xfrm>
          <a:prstGeom prst="rect">
            <a:avLst/>
          </a:prstGeom>
        </p:spPr>
        <p:style>
          <a:lnRef idx="1">
            <a:schemeClr val="accent6"/>
          </a:lnRef>
          <a:fillRef idx="2">
            <a:schemeClr val="accent6"/>
          </a:fillRef>
          <a:effectRef idx="1">
            <a:schemeClr val="accent6"/>
          </a:effectRef>
          <a:fontRef idx="minor">
            <a:schemeClr val="dk1"/>
          </a:fontRef>
        </p:style>
        <p:txBody>
          <a:bodyPr spcFirstLastPara="1" wrap="square" lIns="0" tIns="0" rIns="0" bIns="0" anchor="t" anchorCtr="0">
            <a:noAutofit/>
          </a:bodyPr>
          <a:lstStyle/>
          <a:p>
            <a:pPr>
              <a:buClr>
                <a:schemeClr val="dk1"/>
              </a:buClr>
              <a:buSzPts val="1100"/>
            </a:pPr>
            <a:r>
              <a:rPr kumimoji="0" lang="es-ES" sz="1600" i="0" u="none" strike="noStrike" kern="0" cap="none" spc="-1" normalizeH="0" baseline="0" noProof="0" dirty="0" smtClean="0">
                <a:ln>
                  <a:noFill/>
                </a:ln>
                <a:solidFill>
                  <a:schemeClr val="accent1">
                    <a:lumMod val="50000"/>
                  </a:schemeClr>
                </a:solidFill>
                <a:effectLst/>
                <a:uLnTx/>
                <a:uFillTx/>
                <a:latin typeface="Comic Sans MS" pitchFamily="66" charset="0"/>
                <a:ea typeface="+mn-ea"/>
                <a:cs typeface="+mn-cs"/>
              </a:rPr>
              <a:t>A continuación, te invito a participar del siguiente link, para iniciar nuestro momento de trabajo. Pínchalo!</a:t>
            </a:r>
          </a:p>
          <a:p>
            <a:pPr>
              <a:buClr>
                <a:schemeClr val="dk1"/>
              </a:buClr>
              <a:buSzPts val="1100"/>
            </a:pPr>
            <a:r>
              <a:rPr lang="es-ES" sz="1400" u="sng" dirty="0" smtClean="0">
                <a:solidFill>
                  <a:schemeClr val="accent1">
                    <a:lumMod val="50000"/>
                  </a:schemeClr>
                </a:solidFill>
                <a:hlinkClick r:id="rId3"/>
              </a:rPr>
              <a:t> </a:t>
            </a:r>
            <a:r>
              <a:rPr lang="es-ES" sz="1400" b="1" dirty="0" smtClean="0">
                <a:solidFill>
                  <a:schemeClr val="accent1">
                    <a:lumMod val="50000"/>
                  </a:schemeClr>
                </a:solidFill>
                <a:hlinkClick r:id="rId3"/>
              </a:rPr>
              <a:t>https://www.youtube.com/watch?v=yFsWfMJinJA&amp;list=PLvjgV9yudHcdHZbFR3ja7-otJMZJ0ORN_&amp;index=1</a:t>
            </a:r>
            <a:endParaRPr lang="es-ES" sz="1400" b="1" dirty="0" smtClean="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600" b="1" i="0" u="none" strike="noStrike" kern="0" cap="none" spc="-1" normalizeH="0" baseline="0" noProof="0" dirty="0" smtClean="0">
              <a:ln>
                <a:noFill/>
              </a:ln>
              <a:solidFill>
                <a:schemeClr val="accent2">
                  <a:lumMod val="75000"/>
                </a:schemeClr>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kumimoji="0" lang="es-ES" sz="1600" b="1" i="0" u="none" strike="noStrike" kern="0" cap="none" spc="0" normalizeH="0" baseline="0" noProof="0" dirty="0" smtClean="0">
                <a:ln>
                  <a:noFill/>
                </a:ln>
                <a:solidFill>
                  <a:srgbClr val="002060"/>
                </a:solidFill>
                <a:effectLst/>
                <a:uLnTx/>
                <a:uFillTx/>
                <a:latin typeface="+mn-lt"/>
                <a:ea typeface="+mn-ea"/>
                <a:cs typeface="+mn-cs"/>
                <a:hlinkClick r:id="rId3"/>
              </a:rPr>
              <a:t>    </a:t>
            </a:r>
            <a:endParaRPr kumimoji="0" lang="es-ES" sz="1600" b="1" i="0" u="none" strike="noStrike" kern="0" cap="none" spc="0" normalizeH="0" baseline="0" noProof="0" dirty="0" smtClean="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kumimoji="0" lang="es-ES" sz="1800" b="0" i="0" u="none" strike="noStrike" kern="0" cap="none" spc="0" normalizeH="0" baseline="0" noProof="0" dirty="0">
              <a:ln>
                <a:noFill/>
              </a:ln>
              <a:solidFill>
                <a:schemeClr val="dk1"/>
              </a:solidFill>
              <a:effectLst/>
              <a:uLnTx/>
              <a:uFillTx/>
              <a:latin typeface="+mn-lt"/>
              <a:ea typeface="+mn-ea"/>
              <a:cs typeface="+mn-cs"/>
            </a:endParaRPr>
          </a:p>
        </p:txBody>
      </p:sp>
      <p:sp>
        <p:nvSpPr>
          <p:cNvPr id="13" name="1 Título"/>
          <p:cNvSpPr>
            <a:spLocks noGrp="1"/>
          </p:cNvSpPr>
          <p:nvPr>
            <p:ph type="title"/>
          </p:nvPr>
        </p:nvSpPr>
        <p:spPr>
          <a:xfrm rot="478278">
            <a:off x="4382311" y="1080072"/>
            <a:ext cx="4289647" cy="654032"/>
          </a:xfrm>
        </p:spPr>
        <p:txBody>
          <a:bodyPr>
            <a:normAutofit/>
          </a:bodyPr>
          <a:lstStyle/>
          <a:p>
            <a:r>
              <a:rPr lang="es-CL" sz="2000" b="1" dirty="0" smtClean="0">
                <a:solidFill>
                  <a:schemeClr val="accent5">
                    <a:lumMod val="50000"/>
                  </a:schemeClr>
                </a:solidFill>
                <a:latin typeface="Comic Sans MS" pitchFamily="66" charset="0"/>
              </a:rPr>
              <a:t>CONTENIDO</a:t>
            </a:r>
            <a:endParaRPr lang="es-ES" sz="2000" b="1" dirty="0">
              <a:solidFill>
                <a:schemeClr val="accent5">
                  <a:lumMod val="50000"/>
                </a:schemeClr>
              </a:solidFill>
              <a:latin typeface="Comic Sans MS" pitchFamily="66" charset="0"/>
            </a:endParaRPr>
          </a:p>
        </p:txBody>
      </p:sp>
      <p:pic>
        <p:nvPicPr>
          <p:cNvPr id="1030" name="Picture 6"/>
          <p:cNvPicPr>
            <a:picLocks noChangeAspect="1" noChangeArrowheads="1"/>
          </p:cNvPicPr>
          <p:nvPr/>
        </p:nvPicPr>
        <p:blipFill>
          <a:blip r:embed="rId4" cstate="print"/>
          <a:srcRect/>
          <a:stretch>
            <a:fillRect/>
          </a:stretch>
        </p:blipFill>
        <p:spPr bwMode="auto">
          <a:xfrm>
            <a:off x="5286380" y="2428868"/>
            <a:ext cx="3021976" cy="221457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p:txBody>
          <a:bodyPr/>
          <a:lstStyle/>
          <a:p>
            <a:endParaRPr lang="es-ES"/>
          </a:p>
        </p:txBody>
      </p:sp>
      <p:pic>
        <p:nvPicPr>
          <p:cNvPr id="7" name="Picture 4"/>
          <p:cNvPicPr>
            <a:picLocks noChangeAspect="1" noChangeArrowheads="1"/>
          </p:cNvPicPr>
          <p:nvPr/>
        </p:nvPicPr>
        <p:blipFill>
          <a:blip r:embed="rId2" cstate="print"/>
          <a:srcRect/>
          <a:stretch>
            <a:fillRect/>
          </a:stretch>
        </p:blipFill>
        <p:spPr bwMode="auto">
          <a:xfrm>
            <a:off x="214282" y="0"/>
            <a:ext cx="8715436" cy="271462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cstate="print"/>
          <a:srcRect/>
          <a:stretch>
            <a:fillRect/>
          </a:stretch>
        </p:blipFill>
        <p:spPr bwMode="auto">
          <a:xfrm>
            <a:off x="571472" y="2357430"/>
            <a:ext cx="7500990" cy="4500570"/>
          </a:xfrm>
          <a:prstGeom prst="rect">
            <a:avLst/>
          </a:prstGeom>
          <a:noFill/>
          <a:ln w="9525">
            <a:noFill/>
            <a:miter lim="800000"/>
            <a:headEnd/>
            <a:tailEnd/>
          </a:ln>
          <a:effectLst/>
        </p:spPr>
      </p:pic>
      <p:sp>
        <p:nvSpPr>
          <p:cNvPr id="16" name="15 Rectángulo"/>
          <p:cNvSpPr/>
          <p:nvPr/>
        </p:nvSpPr>
        <p:spPr>
          <a:xfrm>
            <a:off x="1714480" y="5143512"/>
            <a:ext cx="5000660" cy="646331"/>
          </a:xfrm>
          <a:prstGeom prst="rect">
            <a:avLst/>
          </a:prstGeom>
        </p:spPr>
        <p:txBody>
          <a:bodyPr wrap="square">
            <a:spAutoFit/>
          </a:bodyPr>
          <a:lstStyle/>
          <a:p>
            <a:endParaRPr lang="es-ES" dirty="0" smtClean="0">
              <a:hlinkClick r:id="rId4"/>
            </a:endParaRPr>
          </a:p>
          <a:p>
            <a:r>
              <a:rPr lang="es-ES" dirty="0" smtClean="0">
                <a:hlinkClick r:id="rId4"/>
              </a:rPr>
              <a:t>https://www.youtube.com/watch?v=qHkEDhTaPnk</a:t>
            </a:r>
            <a:endParaRPr lang="es-ES" dirty="0"/>
          </a:p>
        </p:txBody>
      </p:sp>
      <p:sp>
        <p:nvSpPr>
          <p:cNvPr id="19" name="6 Título"/>
          <p:cNvSpPr txBox="1">
            <a:spLocks/>
          </p:cNvSpPr>
          <p:nvPr/>
        </p:nvSpPr>
        <p:spPr>
          <a:xfrm>
            <a:off x="1714480" y="4929198"/>
            <a:ext cx="4929222" cy="500066"/>
          </a:xfrm>
          <a:prstGeom prst="rect">
            <a:avLst/>
          </a:prstGeom>
        </p:spPr>
        <p:style>
          <a:lnRef idx="1">
            <a:schemeClr val="accent3"/>
          </a:lnRef>
          <a:fillRef idx="1001">
            <a:schemeClr val="lt1"/>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1200" dirty="0" smtClean="0">
                <a:latin typeface="+mj-lt"/>
                <a:ea typeface="+mj-ea"/>
                <a:cs typeface="+mj-cs"/>
              </a:rPr>
              <a:t>TE  INVITO A ESCUCHAR, OBSERVAR YA PRENDER EN ESTE LINK</a:t>
            </a:r>
            <a:endParaRPr kumimoji="0" lang="es-ES" sz="1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57224" y="3857628"/>
            <a:ext cx="7500958"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endParaRPr lang="es-CO" dirty="0" smtClean="0"/>
          </a:p>
        </p:txBody>
      </p:sp>
      <p:pic>
        <p:nvPicPr>
          <p:cNvPr id="21506" name="Picture 2" descr="صورة"/>
          <p:cNvPicPr>
            <a:picLocks noChangeAspect="1" noChangeArrowheads="1"/>
          </p:cNvPicPr>
          <p:nvPr/>
        </p:nvPicPr>
        <p:blipFill>
          <a:blip r:embed="rId2" cstate="print"/>
          <a:srcRect/>
          <a:stretch>
            <a:fillRect/>
          </a:stretch>
        </p:blipFill>
        <p:spPr bwMode="auto">
          <a:xfrm>
            <a:off x="-214346" y="0"/>
            <a:ext cx="9358346" cy="7018760"/>
          </a:xfrm>
          <a:prstGeom prst="rect">
            <a:avLst/>
          </a:prstGeom>
          <a:solidFill>
            <a:schemeClr val="tx2"/>
          </a:solidFill>
          <a:ln>
            <a:solidFill>
              <a:schemeClr val="tx1"/>
            </a:solidFill>
            <a:prstDash val="dash"/>
          </a:ln>
        </p:spPr>
      </p:pic>
      <p:sp>
        <p:nvSpPr>
          <p:cNvPr id="5" name="4 Título"/>
          <p:cNvSpPr>
            <a:spLocks noGrp="1"/>
          </p:cNvSpPr>
          <p:nvPr>
            <p:ph type="title"/>
          </p:nvPr>
        </p:nvSpPr>
        <p:spPr>
          <a:xfrm>
            <a:off x="928662" y="1214422"/>
            <a:ext cx="7072362" cy="4714908"/>
          </a:xfrm>
        </p:spPr>
        <p:txBody>
          <a:bodyPr>
            <a:normAutofit fontScale="90000"/>
          </a:bodyPr>
          <a:lstStyle/>
          <a:p>
            <a:pPr algn="l"/>
            <a:r>
              <a:rPr lang="es-CL" sz="1600" dirty="0" smtClean="0"/>
              <a:t>                  </a:t>
            </a:r>
            <a:br>
              <a:rPr lang="es-CL" sz="1600" dirty="0" smtClean="0"/>
            </a:br>
            <a:r>
              <a:rPr lang="es-CL" sz="1600" dirty="0" smtClean="0"/>
              <a:t>                </a:t>
            </a:r>
            <a:br>
              <a:rPr lang="es-CL" sz="1600" dirty="0" smtClean="0"/>
            </a:br>
            <a:r>
              <a:rPr lang="es-CL" sz="1600" dirty="0" smtClean="0"/>
              <a:t>                        </a:t>
            </a:r>
            <a:r>
              <a:rPr lang="es-CL" sz="2400" b="1" dirty="0" smtClean="0">
                <a:latin typeface="Comic Sans MS" pitchFamily="66" charset="0"/>
              </a:rPr>
              <a:t>DESARROLLO DE LA ACTIVIDAD</a:t>
            </a:r>
            <a:r>
              <a:rPr lang="es-CL" sz="1600" dirty="0" smtClean="0"/>
              <a:t/>
            </a:r>
            <a:br>
              <a:rPr lang="es-CL" sz="1600" dirty="0" smtClean="0"/>
            </a:br>
            <a:r>
              <a:rPr lang="es-CL" sz="1800" dirty="0" smtClean="0">
                <a:solidFill>
                  <a:schemeClr val="accent2">
                    <a:lumMod val="75000"/>
                  </a:schemeClr>
                </a:solidFill>
                <a:latin typeface="Comic Sans MS" pitchFamily="66" charset="0"/>
              </a:rPr>
              <a:t>Luego de haber observado el video  te invito a realizar las siguientes actividades</a:t>
            </a:r>
            <a:br>
              <a:rPr lang="es-CL" sz="1800" dirty="0" smtClean="0">
                <a:solidFill>
                  <a:schemeClr val="accent2">
                    <a:lumMod val="75000"/>
                  </a:schemeClr>
                </a:solidFill>
                <a:latin typeface="Comic Sans MS" pitchFamily="66" charset="0"/>
              </a:rPr>
            </a:br>
            <a:r>
              <a:rPr lang="es-CL" sz="1800" dirty="0" smtClean="0">
                <a:solidFill>
                  <a:schemeClr val="accent2">
                    <a:lumMod val="75000"/>
                  </a:schemeClr>
                </a:solidFill>
                <a:latin typeface="Comic Sans MS" pitchFamily="66" charset="0"/>
              </a:rPr>
              <a:t>con la ayuda del adulto que te apoya.</a:t>
            </a:r>
            <a:br>
              <a:rPr lang="es-CL" sz="1800" dirty="0" smtClean="0">
                <a:solidFill>
                  <a:schemeClr val="accent2">
                    <a:lumMod val="75000"/>
                  </a:schemeClr>
                </a:solidFill>
                <a:latin typeface="Comic Sans MS" pitchFamily="66" charset="0"/>
              </a:rPr>
            </a:br>
            <a:r>
              <a:rPr lang="es-CL" sz="1800" dirty="0" smtClean="0">
                <a:solidFill>
                  <a:schemeClr val="accent2">
                    <a:lumMod val="75000"/>
                  </a:schemeClr>
                </a:solidFill>
              </a:rPr>
              <a:t/>
            </a:r>
            <a:br>
              <a:rPr lang="es-CL" sz="1800" dirty="0" smtClean="0">
                <a:solidFill>
                  <a:schemeClr val="accent2">
                    <a:lumMod val="75000"/>
                  </a:schemeClr>
                </a:solidFill>
              </a:rPr>
            </a:br>
            <a:r>
              <a:rPr lang="es-CL" sz="1800" dirty="0" smtClean="0">
                <a:latin typeface="Comic Sans MS" pitchFamily="66" charset="0"/>
              </a:rPr>
              <a:t>1- </a:t>
            </a:r>
            <a:r>
              <a:rPr lang="es-CL" sz="1800" dirty="0" smtClean="0">
                <a:solidFill>
                  <a:schemeClr val="accent2">
                    <a:lumMod val="75000"/>
                  </a:schemeClr>
                </a:solidFill>
                <a:latin typeface="Comic Sans MS" pitchFamily="66" charset="0"/>
              </a:rPr>
              <a:t> confecciona fichas con los números del 1 al 10, recorta cada una</a:t>
            </a:r>
            <a:br>
              <a:rPr lang="es-CL" sz="1800" dirty="0" smtClean="0">
                <a:solidFill>
                  <a:schemeClr val="accent2">
                    <a:lumMod val="75000"/>
                  </a:schemeClr>
                </a:solidFill>
                <a:latin typeface="Comic Sans MS" pitchFamily="66" charset="0"/>
              </a:rPr>
            </a:br>
            <a:r>
              <a:rPr lang="es-CL" sz="1800" dirty="0" smtClean="0">
                <a:solidFill>
                  <a:schemeClr val="accent2">
                    <a:lumMod val="75000"/>
                  </a:schemeClr>
                </a:solidFill>
                <a:latin typeface="Comic Sans MS" pitchFamily="66" charset="0"/>
              </a:rPr>
              <a:t> de ellas y luego anímate a seriar los números de manera ordenada, </a:t>
            </a:r>
            <a:br>
              <a:rPr lang="es-CL" sz="1800" dirty="0" smtClean="0">
                <a:solidFill>
                  <a:schemeClr val="accent2">
                    <a:lumMod val="75000"/>
                  </a:schemeClr>
                </a:solidFill>
                <a:latin typeface="Comic Sans MS" pitchFamily="66" charset="0"/>
              </a:rPr>
            </a:br>
            <a:r>
              <a:rPr lang="es-CL" sz="1800" dirty="0" smtClean="0">
                <a:solidFill>
                  <a:schemeClr val="accent2">
                    <a:lumMod val="75000"/>
                  </a:schemeClr>
                </a:solidFill>
                <a:latin typeface="Comic Sans MS" pitchFamily="66" charset="0"/>
              </a:rPr>
              <a:t>siempre de izquierda a dere</a:t>
            </a:r>
            <a:r>
              <a:rPr lang="es-CL" sz="1800" dirty="0" smtClean="0">
                <a:solidFill>
                  <a:schemeClr val="accent2">
                    <a:lumMod val="75000"/>
                  </a:schemeClr>
                </a:solidFill>
              </a:rPr>
              <a:t>cha</a:t>
            </a:r>
            <a:br>
              <a:rPr lang="es-CL" sz="1800" dirty="0" smtClean="0">
                <a:solidFill>
                  <a:schemeClr val="accent2">
                    <a:lumMod val="75000"/>
                  </a:schemeClr>
                </a:solidFill>
              </a:rPr>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r>
            <a:br>
              <a:rPr lang="es-CL" sz="1600" dirty="0" smtClean="0"/>
            </a:br>
            <a:r>
              <a:rPr lang="es-CL" sz="1600" dirty="0" smtClean="0"/>
              <a:t>                                               </a:t>
            </a:r>
            <a:r>
              <a:rPr lang="es-CL" sz="2200" dirty="0" smtClean="0"/>
              <a:t>………    …………..?</a:t>
            </a:r>
            <a:r>
              <a:rPr lang="es-CL" sz="1600" dirty="0" smtClean="0"/>
              <a:t/>
            </a:r>
            <a:br>
              <a:rPr lang="es-CL" sz="1600" dirty="0" smtClean="0"/>
            </a:br>
            <a:r>
              <a:rPr lang="es-CL" sz="1600" dirty="0" smtClean="0"/>
              <a:t>                                                      </a:t>
            </a:r>
            <a:br>
              <a:rPr lang="es-CL" sz="1600" dirty="0" smtClean="0"/>
            </a:br>
            <a:r>
              <a:rPr lang="es-CL" sz="1600" dirty="0" smtClean="0"/>
              <a:t> </a:t>
            </a:r>
            <a:endParaRPr lang="es-ES" sz="1600" dirty="0"/>
          </a:p>
        </p:txBody>
      </p:sp>
      <p:pic>
        <p:nvPicPr>
          <p:cNvPr id="23554" name="Picture 2"/>
          <p:cNvPicPr>
            <a:picLocks noChangeAspect="1" noChangeArrowheads="1"/>
          </p:cNvPicPr>
          <p:nvPr/>
        </p:nvPicPr>
        <p:blipFill>
          <a:blip r:embed="rId3" cstate="print"/>
          <a:srcRect/>
          <a:stretch>
            <a:fillRect/>
          </a:stretch>
        </p:blipFill>
        <p:spPr bwMode="auto">
          <a:xfrm rot="21352214">
            <a:off x="4269021" y="3431066"/>
            <a:ext cx="2098358" cy="1581157"/>
          </a:xfrm>
          <a:prstGeom prst="rect">
            <a:avLst/>
          </a:prstGeom>
          <a:noFill/>
          <a:ln w="9525">
            <a:noFill/>
            <a:miter lim="800000"/>
            <a:headEnd/>
            <a:tailEnd/>
          </a:ln>
          <a:effectLst/>
        </p:spPr>
      </p:pic>
      <p:pic>
        <p:nvPicPr>
          <p:cNvPr id="23557" name="Picture 5"/>
          <p:cNvPicPr>
            <a:picLocks noChangeAspect="1" noChangeArrowheads="1"/>
          </p:cNvPicPr>
          <p:nvPr/>
        </p:nvPicPr>
        <p:blipFill>
          <a:blip r:embed="rId4" cstate="print"/>
          <a:srcRect/>
          <a:stretch>
            <a:fillRect/>
          </a:stretch>
        </p:blipFill>
        <p:spPr bwMode="auto">
          <a:xfrm>
            <a:off x="2214546" y="5214950"/>
            <a:ext cx="1371600" cy="609600"/>
          </a:xfrm>
          <a:prstGeom prst="rect">
            <a:avLst/>
          </a:prstGeom>
          <a:noFill/>
          <a:ln w="9525">
            <a:noFill/>
            <a:miter lim="800000"/>
            <a:headEnd/>
            <a:tailEnd/>
          </a:ln>
          <a:effectLst/>
        </p:spPr>
      </p:pic>
      <p:pic>
        <p:nvPicPr>
          <p:cNvPr id="23558" name="Picture 6"/>
          <p:cNvPicPr>
            <a:picLocks noChangeAspect="1" noChangeArrowheads="1"/>
          </p:cNvPicPr>
          <p:nvPr/>
        </p:nvPicPr>
        <p:blipFill>
          <a:blip r:embed="rId5" cstate="print"/>
          <a:srcRect/>
          <a:stretch>
            <a:fillRect/>
          </a:stretch>
        </p:blipFill>
        <p:spPr bwMode="auto">
          <a:xfrm rot="1978570">
            <a:off x="6266967" y="4452888"/>
            <a:ext cx="818097" cy="695325"/>
          </a:xfrm>
          <a:prstGeom prst="rect">
            <a:avLst/>
          </a:prstGeom>
          <a:noFill/>
          <a:ln w="9525">
            <a:noFill/>
            <a:miter lim="800000"/>
            <a:headEnd/>
            <a:tailEnd/>
          </a:ln>
          <a:effectLst/>
        </p:spPr>
      </p:pic>
      <p:sp>
        <p:nvSpPr>
          <p:cNvPr id="10" name="9 Flecha derecha"/>
          <p:cNvSpPr/>
          <p:nvPr/>
        </p:nvSpPr>
        <p:spPr>
          <a:xfrm>
            <a:off x="1500166" y="5357826"/>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75000"/>
                </a:schemeClr>
              </a:solidFill>
            </a:endParaRPr>
          </a:p>
        </p:txBody>
      </p:sp>
      <p:sp>
        <p:nvSpPr>
          <p:cNvPr id="11" name="10 Explosión 1"/>
          <p:cNvSpPr/>
          <p:nvPr/>
        </p:nvSpPr>
        <p:spPr>
          <a:xfrm>
            <a:off x="1071538" y="4000504"/>
            <a:ext cx="3214710" cy="1285884"/>
          </a:xfrm>
          <a:prstGeom prst="irregularSeal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tx1"/>
                </a:solidFill>
              </a:rPr>
              <a:t>Sigue  seriando y contando</a:t>
            </a:r>
            <a:endParaRPr lang="es-ES" sz="1200" b="1" dirty="0"/>
          </a:p>
        </p:txBody>
      </p:sp>
      <p:pic>
        <p:nvPicPr>
          <p:cNvPr id="15" name="Picture 4"/>
          <p:cNvPicPr>
            <a:picLocks noChangeAspect="1" noChangeArrowheads="1"/>
          </p:cNvPicPr>
          <p:nvPr/>
        </p:nvPicPr>
        <p:blipFill>
          <a:blip r:embed="rId6" cstate="print"/>
          <a:srcRect/>
          <a:stretch>
            <a:fillRect/>
          </a:stretch>
        </p:blipFill>
        <p:spPr bwMode="auto">
          <a:xfrm>
            <a:off x="5357818" y="5143512"/>
            <a:ext cx="1224136" cy="97048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1+#ppt_w/2"/>
                                          </p:val>
                                        </p:tav>
                                        <p:tav tm="100000">
                                          <p:val>
                                            <p:strVal val="#ppt_x"/>
                                          </p:val>
                                        </p:tav>
                                      </p:tavLst>
                                    </p:anim>
                                    <p:anim calcmode="lin" valueType="num">
                                      <p:cBhvr additive="base">
                                        <p:cTn id="13"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492</Words>
  <Application>Microsoft Office PowerPoint</Application>
  <PresentationFormat>Presentación en pantalla (4:3)</PresentationFormat>
  <Paragraphs>64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 GUÍA N°1 DE APOYO LENGUAJE VELBAL “JUGANDO A ESCRIBIR  MI   NOMBRE”</vt:lpstr>
      <vt:lpstr>CONTENIDO</vt:lpstr>
      <vt:lpstr>Diapositiva 3</vt:lpstr>
      <vt:lpstr>Con ayuda de mamá, arma tu mismo tu nombre con cada una de las letras que lo componen</vt:lpstr>
      <vt:lpstr>¿te gustó la actividad? ¿de qué forma fue más fácil escribir tu nombre? Ahora te invito a que lo escribas tu sólo y sola en la hoja , puedes hacerlo más de una vez! Recuerda pedir a mamá, que saque fotitos y me las envíe a mi correo, da cada una de las actividades que realizaste y ver lo bien que lo hiciste! Recuerda, puedes intentarlo varias veces y así mejor resultado tendrás.</vt:lpstr>
      <vt:lpstr>Diapositiva 6</vt:lpstr>
      <vt:lpstr>CONTENIDO</vt:lpstr>
      <vt:lpstr>Diapositiva 8</vt:lpstr>
      <vt:lpstr>                                                            DESARROLLO DE LA ACTIVIDAD Luego de haber observado el video  te invito a realizar las siguientes actividades con la ayuda del adulto que te apoya.  1-  confecciona fichas con los números del 1 al 10, recorta cada una  de ellas y luego anímate a seriar los números de manera ordenada,  siempre de izquierda a derecha                                                         ………    …………..?                                                         </vt:lpstr>
      <vt:lpstr>      2.- A continuación representaremos los números a través de  elementos, en forma CONCRETA.                                 ¡vamos a jugar! Prepara los cilindros de cartón y escribe los números del 1 al 10 en ellos. prepara los palos de helado, y luego introduce en cada cilindro la cantidad  correspondientes al numero que tiene en su exterior.  Te invito a realizarlo  con diferentes elementos,  representando así  cada número.   </vt:lpstr>
      <vt:lpstr> 3- Ahora representaremos los números de manera PICTÓRICA, esto quiere decir dibujando, según la cantidad de elementos que fue  representado el número.  Para  ello usaremos  una hoja, tu mamita puede hacerlo sin  necesidad de imprimir  y variar en la cantidad de elementos y tu tendrás que representar a  través de dibujos (rayitas, flores, etc)  la cantidad de cada  número.</vt:lpstr>
      <vt:lpstr>3- Otra manera de representar los números es a través  de la  SIMBOLOGÍA, es decir escribir el número según la cantidad de  elementos o dibujos  hayan, al  adulto pídele que te ponga variados  objetos  por separado sobre cada recuadro.  Vamos ahora tu!!</vt:lpstr>
      <vt:lpstr>                  CIERRE  DE LA ACTIVIDAD   Ahora veremos si aprendiste!!   Con elementos en CONCRETO como las manzanas, lápices, porotos, etc.  en una hoja , sin necesidad de imprimir , completa  a través  de lo  PICTÓRICO Y SIMBÓLICO</vt:lpstr>
      <vt:lpstr>Diapositiva 14</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Asus</dc:creator>
  <cp:lastModifiedBy>Asus</cp:lastModifiedBy>
  <cp:revision>69</cp:revision>
  <dcterms:created xsi:type="dcterms:W3CDTF">2020-05-12T03:44:53Z</dcterms:created>
  <dcterms:modified xsi:type="dcterms:W3CDTF">2020-05-13T01:43:48Z</dcterms:modified>
</cp:coreProperties>
</file>