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61" r:id="rId5"/>
    <p:sldId id="262" r:id="rId6"/>
    <p:sldId id="263" r:id="rId7"/>
    <p:sldId id="264" r:id="rId8"/>
    <p:sldId id="265" r:id="rId9"/>
    <p:sldId id="267" r:id="rId10"/>
    <p:sldId id="268" r:id="rId11"/>
    <p:sldId id="269" r:id="rId12"/>
    <p:sldId id="270" r:id="rId13"/>
    <p:sldId id="266" r:id="rId14"/>
    <p:sldId id="271" r:id="rId15"/>
  </p:sldIdLst>
  <p:sldSz cx="9144000" cy="6858000" type="letter"/>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11/05/2020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Cecilia.lobos@colegioclubhipico.cl"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Jenny.abarca@colegioclubhipico.cl" TargetMode="External"/><Relationship Id="rId5" Type="http://schemas.openxmlformats.org/officeDocument/2006/relationships/hyperlink" Target="mailto:v.delbene@colegioclubhipico.cl" TargetMode="External"/><Relationship Id="rId4" Type="http://schemas.openxmlformats.org/officeDocument/2006/relationships/hyperlink" Target="mailto:lilian.peralta@colegioclubhipico.c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Um-MBPCtxMo" TargetMode="External"/><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www.colegioclubhipico.cl/component/contact/12-contacts/1-colegio-club-hipico.html"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FsWfMJinJA&amp;list=PLvjgV9yudHcdHZbFR3ja7-otJMZJ0ORN_&amp;index=1"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hyperlink" Target="https://www.youtube.com/watch?v=etLrs8qrNNo" TargetMode="Externa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n de Maram Abed Elhadi en maram | Plantillas para diapositivas ..."/>
          <p:cNvPicPr>
            <a:picLocks noChangeAspect="1" noChangeArrowheads="1"/>
          </p:cNvPicPr>
          <p:nvPr/>
        </p:nvPicPr>
        <p:blipFill>
          <a:blip r:embed="rId2"/>
          <a:srcRect/>
          <a:stretch>
            <a:fillRect/>
          </a:stretch>
        </p:blipFill>
        <p:spPr bwMode="auto">
          <a:xfrm>
            <a:off x="0" y="0"/>
            <a:ext cx="9144000" cy="6825305"/>
          </a:xfrm>
          <a:prstGeom prst="rect">
            <a:avLst/>
          </a:prstGeom>
          <a:noFill/>
        </p:spPr>
      </p:pic>
      <p:sp>
        <p:nvSpPr>
          <p:cNvPr id="4" name="Rectangle 4"/>
          <p:cNvSpPr>
            <a:spLocks noChangeArrowheads="1"/>
          </p:cNvSpPr>
          <p:nvPr/>
        </p:nvSpPr>
        <p:spPr bwMode="auto">
          <a:xfrm>
            <a:off x="2428860" y="2428868"/>
            <a:ext cx="6500858" cy="67710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Fundaci</a:t>
            </a:r>
            <a:r>
              <a:rPr kumimoji="0" lang="es-CL" sz="1000" b="0" i="0" u="none" strike="noStrike" cap="none" normalizeH="0" baseline="0" dirty="0" smtClean="0">
                <a:ln>
                  <a:noFill/>
                </a:ln>
                <a:solidFill>
                  <a:srgbClr val="222222"/>
                </a:solidFill>
                <a:effectLst/>
                <a:latin typeface="Calibri"/>
                <a:ea typeface="Times New Roman" pitchFamily="18" charset="0"/>
                <a:cs typeface="Times New Roman" pitchFamily="18" charset="0"/>
              </a:rPr>
              <a:t>ó</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n Educacional Club H</a:t>
            </a:r>
            <a:r>
              <a:rPr kumimoji="0" lang="es-CL" sz="1000" b="0" i="0" u="none" strike="noStrike" cap="none" normalizeH="0" baseline="0" dirty="0" smtClean="0">
                <a:ln>
                  <a:noFill/>
                </a:ln>
                <a:solidFill>
                  <a:srgbClr val="222222"/>
                </a:solidFill>
                <a:effectLst/>
                <a:latin typeface="Calibri"/>
                <a:ea typeface="Times New Roman" pitchFamily="18" charset="0"/>
                <a:cs typeface="Times New Roman" pitchFamily="18" charset="0"/>
              </a:rPr>
              <a:t>í</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pico</a:t>
            </a:r>
            <a:endParaRPr kumimoji="0" lang="es-C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Rodrigo Ordo</a:t>
            </a:r>
            <a:r>
              <a:rPr kumimoji="0" lang="es-CL" sz="1000" b="0" i="0" u="none" strike="noStrike" cap="none" normalizeH="0" baseline="0" dirty="0" smtClean="0">
                <a:ln>
                  <a:noFill/>
                </a:ln>
                <a:solidFill>
                  <a:srgbClr val="222222"/>
                </a:solidFill>
                <a:effectLst/>
                <a:latin typeface="Calibri"/>
                <a:ea typeface="Times New Roman" pitchFamily="18" charset="0"/>
                <a:cs typeface="Times New Roman" pitchFamily="18" charset="0"/>
              </a:rPr>
              <a:t>ñ</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ez 13150, El Bosque, Santiago - Fono</a:t>
            </a:r>
            <a:r>
              <a:rPr kumimoji="0" lang="es-CL" sz="1000" b="0" i="0" u="none" strike="noStrike" cap="none" normalizeH="0" baseline="0" dirty="0" smtClean="0">
                <a:ln>
                  <a:noFill/>
                </a:ln>
                <a:solidFill>
                  <a:srgbClr val="222222"/>
                </a:solidFill>
                <a:effectLst/>
                <a:latin typeface="Calibri"/>
                <a:ea typeface="Times New Roman" pitchFamily="18" charset="0"/>
                <a:cs typeface="Times New Roman" pitchFamily="18" charset="0"/>
              </a:rPr>
              <a:t> </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(02)</a:t>
            </a:r>
            <a:r>
              <a:rPr kumimoji="0" lang="es-CL" sz="1000" b="0" i="0" u="none" strike="noStrike" cap="none" normalizeH="0" baseline="0" dirty="0" smtClean="0">
                <a:ln>
                  <a:noFill/>
                </a:ln>
                <a:solidFill>
                  <a:srgbClr val="222222"/>
                </a:solidFill>
                <a:effectLst/>
                <a:latin typeface="Calibri"/>
                <a:ea typeface="Times New Roman" pitchFamily="18" charset="0"/>
                <a:cs typeface="Times New Roman" pitchFamily="18" charset="0"/>
              </a:rPr>
              <a:t> </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25296182.</a:t>
            </a:r>
            <a:endParaRPr kumimoji="0" lang="es-C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1"/>
          <p:cNvPicPr>
            <a:picLocks noChangeAspect="1" noChangeArrowheads="1"/>
          </p:cNvPicPr>
          <p:nvPr/>
        </p:nvPicPr>
        <p:blipFill>
          <a:blip r:embed="rId3"/>
          <a:srcRect/>
          <a:stretch>
            <a:fillRect/>
          </a:stretch>
        </p:blipFill>
        <p:spPr bwMode="auto">
          <a:xfrm>
            <a:off x="2143108" y="2143116"/>
            <a:ext cx="704377" cy="660800"/>
          </a:xfrm>
          <a:prstGeom prst="rect">
            <a:avLst/>
          </a:prstGeom>
          <a:noFill/>
          <a:ln w="1">
            <a:miter lim="800000"/>
            <a:headEnd/>
            <a:tailEnd/>
          </a:ln>
        </p:spPr>
      </p:pic>
      <p:sp>
        <p:nvSpPr>
          <p:cNvPr id="6" name="5 Rectángulo"/>
          <p:cNvSpPr/>
          <p:nvPr/>
        </p:nvSpPr>
        <p:spPr>
          <a:xfrm>
            <a:off x="2357422" y="3000372"/>
            <a:ext cx="4572000" cy="646331"/>
          </a:xfrm>
          <a:prstGeom prst="rect">
            <a:avLst/>
          </a:prstGeom>
        </p:spPr>
        <p:txBody>
          <a:bodyPr>
            <a:spAutoFit/>
          </a:bodyPr>
          <a:lstStyle/>
          <a:p>
            <a:pPr lvl="0" algn="ctr" fontAlgn="base">
              <a:spcBef>
                <a:spcPct val="0"/>
              </a:spcBef>
              <a:spcAft>
                <a:spcPct val="0"/>
              </a:spcAft>
            </a:pPr>
            <a:r>
              <a:rPr lang="es-CL" b="1" dirty="0" smtClean="0">
                <a:solidFill>
                  <a:srgbClr val="000000"/>
                </a:solidFill>
                <a:ea typeface="Calibri" pitchFamily="34" charset="0"/>
                <a:cs typeface="gobCL" charset="0"/>
              </a:rPr>
              <a:t>APOYO </a:t>
            </a:r>
            <a:r>
              <a:rPr lang="es-CL" b="1" dirty="0" err="1" smtClean="0">
                <a:solidFill>
                  <a:srgbClr val="000000"/>
                </a:solidFill>
                <a:ea typeface="Calibri" pitchFamily="34" charset="0"/>
                <a:cs typeface="gobCL" charset="0"/>
              </a:rPr>
              <a:t>PEDAGOGICO</a:t>
            </a:r>
            <a:r>
              <a:rPr lang="es-CL" b="1" dirty="0" smtClean="0">
                <a:solidFill>
                  <a:srgbClr val="000000"/>
                </a:solidFill>
                <a:ea typeface="Calibri" pitchFamily="34" charset="0"/>
                <a:cs typeface="gobCL" charset="0"/>
              </a:rPr>
              <a:t> REMOTO</a:t>
            </a:r>
            <a:endParaRPr lang="es-CL" sz="1100" dirty="0" smtClean="0">
              <a:cs typeface="Arial" pitchFamily="34" charset="0"/>
            </a:endParaRPr>
          </a:p>
          <a:p>
            <a:pPr lvl="0" algn="ctr" eaLnBrk="0" fontAlgn="base" hangingPunct="0">
              <a:spcBef>
                <a:spcPct val="0"/>
              </a:spcBef>
              <a:spcAft>
                <a:spcPct val="0"/>
              </a:spcAft>
            </a:pPr>
            <a:r>
              <a:rPr lang="es-CL" b="1" dirty="0" err="1" smtClean="0">
                <a:solidFill>
                  <a:srgbClr val="000000"/>
                </a:solidFill>
                <a:ea typeface="Calibri" pitchFamily="34" charset="0"/>
                <a:cs typeface="gobCL" charset="0"/>
              </a:rPr>
              <a:t>KINDER</a:t>
            </a:r>
            <a:r>
              <a:rPr lang="es-CL" b="1" dirty="0" smtClean="0">
                <a:solidFill>
                  <a:srgbClr val="000000"/>
                </a:solidFill>
                <a:ea typeface="Calibri" pitchFamily="34" charset="0"/>
                <a:cs typeface="gobCL" charset="0"/>
              </a:rPr>
              <a:t> A-B-C</a:t>
            </a:r>
            <a:endParaRPr lang="es-CL" sz="1100" dirty="0" smtClean="0">
              <a:cs typeface="Arial" pitchFamily="34" charset="0"/>
            </a:endParaRPr>
          </a:p>
        </p:txBody>
      </p:sp>
      <p:graphicFrame>
        <p:nvGraphicFramePr>
          <p:cNvPr id="7" name="6 Tabla"/>
          <p:cNvGraphicFramePr>
            <a:graphicFrameLocks noGrp="1"/>
          </p:cNvGraphicFramePr>
          <p:nvPr/>
        </p:nvGraphicFramePr>
        <p:xfrm>
          <a:off x="2500298" y="3857628"/>
          <a:ext cx="4071966" cy="2734056"/>
        </p:xfrm>
        <a:graphic>
          <a:graphicData uri="http://schemas.openxmlformats.org/drawingml/2006/table">
            <a:tbl>
              <a:tblPr/>
              <a:tblGrid>
                <a:gridCol w="1187685"/>
                <a:gridCol w="2884281"/>
              </a:tblGrid>
              <a:tr h="293793">
                <a:tc>
                  <a:txBody>
                    <a:bodyPr/>
                    <a:lstStyle/>
                    <a:p>
                      <a:pPr algn="ctr">
                        <a:lnSpc>
                          <a:spcPct val="115000"/>
                        </a:lnSpc>
                        <a:spcAft>
                          <a:spcPts val="0"/>
                        </a:spcAft>
                      </a:pPr>
                      <a:r>
                        <a:rPr lang="es-CL" sz="1200" b="1" dirty="0" smtClean="0">
                          <a:solidFill>
                            <a:srgbClr val="000000"/>
                          </a:solidFill>
                          <a:latin typeface="+mn-lt"/>
                          <a:ea typeface="Calibri"/>
                          <a:cs typeface="gobCL"/>
                        </a:rPr>
                        <a:t>EDUCADORAS </a:t>
                      </a:r>
                      <a:r>
                        <a:rPr lang="es-CL" sz="1200" b="1" dirty="0">
                          <a:solidFill>
                            <a:srgbClr val="000000"/>
                          </a:solidFill>
                          <a:latin typeface="+mn-lt"/>
                          <a:ea typeface="Calibri"/>
                          <a:cs typeface="gobCL"/>
                        </a:rPr>
                        <a:t>DE </a:t>
                      </a:r>
                      <a:r>
                        <a:rPr lang="es-CL" sz="1200" b="1" dirty="0" smtClean="0">
                          <a:solidFill>
                            <a:srgbClr val="000000"/>
                          </a:solidFill>
                          <a:latin typeface="+mn-lt"/>
                          <a:ea typeface="Calibri"/>
                          <a:cs typeface="gobCL"/>
                        </a:rPr>
                        <a:t>PÁRVULOS</a:t>
                      </a:r>
                      <a:endParaRPr lang="es-CL" sz="4000" dirty="0">
                        <a:latin typeface="+mn-lt"/>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smtClean="0">
                          <a:solidFill>
                            <a:srgbClr val="000000"/>
                          </a:solidFill>
                          <a:latin typeface="+mn-lt"/>
                          <a:ea typeface="Calibri"/>
                          <a:cs typeface="gobCL"/>
                        </a:rPr>
                        <a:t>Lilian Peralta</a:t>
                      </a:r>
                    </a:p>
                    <a:p>
                      <a:pPr algn="ctr">
                        <a:lnSpc>
                          <a:spcPct val="115000"/>
                        </a:lnSpc>
                        <a:spcAft>
                          <a:spcPts val="0"/>
                        </a:spcAft>
                      </a:pPr>
                      <a:r>
                        <a:rPr lang="es-CL" sz="1200" dirty="0" smtClean="0">
                          <a:solidFill>
                            <a:srgbClr val="000000"/>
                          </a:solidFill>
                          <a:latin typeface="+mn-lt"/>
                          <a:ea typeface="Calibri"/>
                          <a:cs typeface="gobCL"/>
                        </a:rPr>
                        <a:t>Jenny Abarca</a:t>
                      </a:r>
                    </a:p>
                    <a:p>
                      <a:pPr algn="ctr">
                        <a:lnSpc>
                          <a:spcPct val="115000"/>
                        </a:lnSpc>
                        <a:spcAft>
                          <a:spcPts val="0"/>
                        </a:spcAft>
                      </a:pPr>
                      <a:r>
                        <a:rPr lang="es-CL" sz="1200" dirty="0" smtClean="0">
                          <a:solidFill>
                            <a:srgbClr val="000000"/>
                          </a:solidFill>
                          <a:latin typeface="+mn-lt"/>
                          <a:ea typeface="Calibri"/>
                          <a:cs typeface="gobCL"/>
                        </a:rPr>
                        <a:t>Valentina </a:t>
                      </a:r>
                      <a:r>
                        <a:rPr lang="es-CL" sz="1200" dirty="0" err="1" smtClean="0">
                          <a:solidFill>
                            <a:srgbClr val="000000"/>
                          </a:solidFill>
                          <a:latin typeface="+mn-lt"/>
                          <a:ea typeface="Calibri"/>
                          <a:cs typeface="gobCL"/>
                        </a:rPr>
                        <a:t>Delbene</a:t>
                      </a:r>
                      <a:r>
                        <a:rPr lang="es-CL" sz="1200" dirty="0" smtClean="0">
                          <a:solidFill>
                            <a:srgbClr val="000000"/>
                          </a:solidFill>
                          <a:latin typeface="+mn-lt"/>
                          <a:ea typeface="Calibri"/>
                          <a:cs typeface="gobCL"/>
                        </a:rPr>
                        <a:t> </a:t>
                      </a:r>
                      <a:endParaRPr lang="es-CL" sz="1200" dirty="0">
                        <a:solidFill>
                          <a:srgbClr val="000000"/>
                        </a:solidFill>
                        <a:latin typeface="+mn-lt"/>
                        <a:ea typeface="Calibri"/>
                        <a:cs typeface="gobCL"/>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267">
                <a:tc>
                  <a:txBody>
                    <a:bodyPr/>
                    <a:lstStyle/>
                    <a:p>
                      <a:pPr algn="ctr">
                        <a:lnSpc>
                          <a:spcPct val="115000"/>
                        </a:lnSpc>
                        <a:spcAft>
                          <a:spcPts val="0"/>
                        </a:spcAft>
                      </a:pPr>
                      <a:r>
                        <a:rPr lang="es-CL" sz="1200" b="1" dirty="0">
                          <a:solidFill>
                            <a:srgbClr val="000000"/>
                          </a:solidFill>
                          <a:latin typeface="+mn-lt"/>
                          <a:ea typeface="Calibri"/>
                          <a:cs typeface="gobCL"/>
                        </a:rPr>
                        <a:t>CORREO </a:t>
                      </a:r>
                      <a:r>
                        <a:rPr lang="es-CL" sz="1200" b="1" dirty="0" smtClean="0">
                          <a:solidFill>
                            <a:srgbClr val="000000"/>
                          </a:solidFill>
                          <a:latin typeface="+mn-lt"/>
                          <a:ea typeface="Calibri"/>
                          <a:cs typeface="gobCL"/>
                        </a:rPr>
                        <a:t>ELECTRÓNICO</a:t>
                      </a:r>
                      <a:endParaRPr lang="es-CL" sz="4000" dirty="0">
                        <a:latin typeface="+mn-lt"/>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smtClean="0">
                          <a:solidFill>
                            <a:srgbClr val="000000"/>
                          </a:solidFill>
                          <a:latin typeface="+mn-lt"/>
                          <a:ea typeface="Calibri"/>
                          <a:cs typeface="gobCL"/>
                          <a:hlinkClick r:id="rId4"/>
                        </a:rPr>
                        <a:t>  </a:t>
                      </a:r>
                      <a:r>
                        <a:rPr lang="es-CL" sz="1200" dirty="0" err="1" smtClean="0">
                          <a:solidFill>
                            <a:srgbClr val="000000"/>
                          </a:solidFill>
                          <a:latin typeface="+mn-lt"/>
                          <a:ea typeface="Calibri"/>
                          <a:cs typeface="gobCL"/>
                          <a:hlinkClick r:id="rId4"/>
                        </a:rPr>
                        <a:t>lilian.peralta@colegioclubhipico.cl</a:t>
                      </a:r>
                      <a:endParaRPr lang="es-CL" sz="1200" dirty="0" smtClean="0">
                        <a:solidFill>
                          <a:srgbClr val="000000"/>
                        </a:solidFill>
                        <a:latin typeface="+mn-lt"/>
                        <a:ea typeface="Calibri"/>
                        <a:cs typeface="gobCL"/>
                      </a:endParaRPr>
                    </a:p>
                    <a:p>
                      <a:pPr algn="ctr">
                        <a:lnSpc>
                          <a:spcPct val="115000"/>
                        </a:lnSpc>
                        <a:spcAft>
                          <a:spcPts val="0"/>
                        </a:spcAft>
                      </a:pPr>
                      <a:r>
                        <a:rPr lang="es-CL" sz="1200" dirty="0" err="1" smtClean="0">
                          <a:solidFill>
                            <a:srgbClr val="000000"/>
                          </a:solidFill>
                          <a:latin typeface="+mn-lt"/>
                          <a:ea typeface="Calibri"/>
                          <a:cs typeface="gobCL"/>
                          <a:hlinkClick r:id="rId5"/>
                        </a:rPr>
                        <a:t>v.delbene@colegioclubhipico.cl</a:t>
                      </a:r>
                      <a:endParaRPr lang="es-CL" sz="1200" dirty="0" smtClean="0">
                        <a:solidFill>
                          <a:srgbClr val="000000"/>
                        </a:solidFill>
                        <a:latin typeface="+mn-lt"/>
                        <a:ea typeface="Calibri"/>
                        <a:cs typeface="gobCL"/>
                      </a:endParaRPr>
                    </a:p>
                    <a:p>
                      <a:pPr algn="ctr">
                        <a:lnSpc>
                          <a:spcPct val="115000"/>
                        </a:lnSpc>
                        <a:spcAft>
                          <a:spcPts val="0"/>
                        </a:spcAft>
                      </a:pPr>
                      <a:r>
                        <a:rPr lang="es-CL" sz="1200" dirty="0" smtClean="0">
                          <a:solidFill>
                            <a:srgbClr val="000000"/>
                          </a:solidFill>
                          <a:latin typeface="+mn-lt"/>
                          <a:ea typeface="Calibri"/>
                          <a:cs typeface="gobCL"/>
                          <a:hlinkClick r:id="rId6"/>
                        </a:rPr>
                        <a:t>    </a:t>
                      </a:r>
                      <a:r>
                        <a:rPr lang="es-CL" sz="1200" dirty="0" err="1" smtClean="0">
                          <a:solidFill>
                            <a:srgbClr val="000000"/>
                          </a:solidFill>
                          <a:latin typeface="+mn-lt"/>
                          <a:ea typeface="Calibri"/>
                          <a:cs typeface="gobCL"/>
                          <a:hlinkClick r:id="rId6"/>
                        </a:rPr>
                        <a:t>Jenny.abarca@colegioclubhipico.cl</a:t>
                      </a:r>
                      <a:endParaRPr lang="es-CL" sz="1200" dirty="0" smtClean="0">
                        <a:solidFill>
                          <a:srgbClr val="000000"/>
                        </a:solidFill>
                        <a:latin typeface="+mn-lt"/>
                        <a:ea typeface="Calibri"/>
                        <a:cs typeface="gobCL"/>
                      </a:endParaRPr>
                    </a:p>
                    <a:p>
                      <a:pPr algn="ctr">
                        <a:lnSpc>
                          <a:spcPct val="115000"/>
                        </a:lnSpc>
                        <a:spcAft>
                          <a:spcPts val="0"/>
                        </a:spcAft>
                      </a:pPr>
                      <a:endParaRPr lang="es-CL" sz="1200" dirty="0">
                        <a:solidFill>
                          <a:srgbClr val="000000"/>
                        </a:solidFill>
                        <a:latin typeface="+mn-lt"/>
                        <a:ea typeface="Calibri"/>
                        <a:cs typeface="gobCL"/>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93">
                <a:tc>
                  <a:txBody>
                    <a:bodyPr/>
                    <a:lstStyle/>
                    <a:p>
                      <a:pPr algn="ctr">
                        <a:lnSpc>
                          <a:spcPct val="115000"/>
                        </a:lnSpc>
                        <a:spcAft>
                          <a:spcPts val="0"/>
                        </a:spcAft>
                      </a:pPr>
                      <a:r>
                        <a:rPr lang="es-CL" sz="1200" b="1" dirty="0">
                          <a:solidFill>
                            <a:srgbClr val="000000"/>
                          </a:solidFill>
                          <a:latin typeface="+mn-lt"/>
                          <a:ea typeface="Calibri"/>
                          <a:cs typeface="gobCL"/>
                        </a:rPr>
                        <a:t>EDUCADORA DIFERENCIAL</a:t>
                      </a:r>
                      <a:endParaRPr lang="es-CL" sz="4000" dirty="0">
                        <a:latin typeface="+mn-lt"/>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smtClean="0">
                          <a:solidFill>
                            <a:srgbClr val="000000"/>
                          </a:solidFill>
                          <a:latin typeface="+mn-lt"/>
                          <a:ea typeface="Calibri"/>
                          <a:cs typeface="gobCL"/>
                        </a:rPr>
                        <a:t>Cecilia Lobos</a:t>
                      </a:r>
                      <a:endParaRPr lang="es-CL" sz="1200" dirty="0">
                        <a:solidFill>
                          <a:srgbClr val="000000"/>
                        </a:solidFill>
                        <a:latin typeface="+mn-lt"/>
                        <a:ea typeface="Calibri"/>
                        <a:cs typeface="gobCL"/>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93">
                <a:tc>
                  <a:txBody>
                    <a:bodyPr/>
                    <a:lstStyle/>
                    <a:p>
                      <a:pPr algn="ctr">
                        <a:lnSpc>
                          <a:spcPct val="115000"/>
                        </a:lnSpc>
                        <a:spcAft>
                          <a:spcPts val="0"/>
                        </a:spcAft>
                      </a:pPr>
                      <a:r>
                        <a:rPr lang="es-CL" sz="1200" b="1" dirty="0">
                          <a:solidFill>
                            <a:srgbClr val="000000"/>
                          </a:solidFill>
                          <a:latin typeface="+mn-lt"/>
                          <a:ea typeface="Calibri"/>
                          <a:cs typeface="gobCL"/>
                        </a:rPr>
                        <a:t>CORREO </a:t>
                      </a:r>
                      <a:r>
                        <a:rPr lang="es-CL" sz="1200" b="1" dirty="0" smtClean="0">
                          <a:solidFill>
                            <a:srgbClr val="000000"/>
                          </a:solidFill>
                          <a:latin typeface="+mn-lt"/>
                          <a:ea typeface="Calibri"/>
                          <a:cs typeface="gobCL"/>
                        </a:rPr>
                        <a:t>ELECTRÓNICO</a:t>
                      </a:r>
                      <a:endParaRPr lang="es-CL" sz="4000" dirty="0">
                        <a:latin typeface="+mn-lt"/>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err="1" smtClean="0">
                          <a:solidFill>
                            <a:srgbClr val="000000"/>
                          </a:solidFill>
                          <a:latin typeface="+mn-lt"/>
                          <a:ea typeface="Calibri"/>
                          <a:cs typeface="gobCL"/>
                          <a:hlinkClick r:id="rId7"/>
                        </a:rPr>
                        <a:t>Cecilia.lobos@colegioclubhipico.cl</a:t>
                      </a:r>
                      <a:endParaRPr lang="es-CL" sz="1200" dirty="0" smtClean="0">
                        <a:solidFill>
                          <a:srgbClr val="000000"/>
                        </a:solidFill>
                        <a:latin typeface="+mn-lt"/>
                        <a:ea typeface="Calibri"/>
                        <a:cs typeface="gobCL"/>
                      </a:endParaRPr>
                    </a:p>
                    <a:p>
                      <a:pPr algn="ctr">
                        <a:lnSpc>
                          <a:spcPct val="115000"/>
                        </a:lnSpc>
                        <a:spcAft>
                          <a:spcPts val="0"/>
                        </a:spcAft>
                      </a:pPr>
                      <a:endParaRPr lang="es-CL" sz="1200" dirty="0">
                        <a:solidFill>
                          <a:srgbClr val="000000"/>
                        </a:solidFill>
                        <a:latin typeface="+mn-lt"/>
                        <a:ea typeface="Calibri"/>
                        <a:cs typeface="gobCL"/>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536">
                <a:tc>
                  <a:txBody>
                    <a:bodyPr/>
                    <a:lstStyle/>
                    <a:p>
                      <a:pPr algn="ctr">
                        <a:lnSpc>
                          <a:spcPct val="115000"/>
                        </a:lnSpc>
                        <a:spcAft>
                          <a:spcPts val="0"/>
                        </a:spcAft>
                      </a:pPr>
                      <a:r>
                        <a:rPr lang="es-CL" sz="1200" b="1" dirty="0">
                          <a:solidFill>
                            <a:srgbClr val="000000"/>
                          </a:solidFill>
                          <a:latin typeface="+mn-lt"/>
                          <a:ea typeface="Calibri"/>
                          <a:cs typeface="gobCL"/>
                        </a:rPr>
                        <a:t>CORREO CURSO</a:t>
                      </a:r>
                      <a:endParaRPr lang="es-CL" sz="4000" dirty="0">
                        <a:latin typeface="+mn-lt"/>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L" sz="1200" dirty="0">
                        <a:solidFill>
                          <a:srgbClr val="000000"/>
                        </a:solidFill>
                        <a:latin typeface="+mn-lt"/>
                        <a:ea typeface="Calibri"/>
                        <a:cs typeface="gobCL"/>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428596" y="3214686"/>
            <a:ext cx="1585690" cy="1815882"/>
          </a:xfrm>
          <a:prstGeom prst="rect">
            <a:avLst/>
          </a:prstGeom>
          <a:noFill/>
        </p:spPr>
        <p:txBody>
          <a:bodyPr wrap="none" rtlCol="0">
            <a:spAutoFit/>
          </a:bodyPr>
          <a:lstStyle/>
          <a:p>
            <a:r>
              <a:rPr lang="es-CL" sz="2800" dirty="0" smtClean="0"/>
              <a:t>SEMANA</a:t>
            </a:r>
          </a:p>
          <a:p>
            <a:r>
              <a:rPr lang="es-CL" sz="2800" dirty="0" smtClean="0"/>
              <a:t>11 -15 DE</a:t>
            </a:r>
          </a:p>
          <a:p>
            <a:r>
              <a:rPr lang="es-CL" sz="2800" dirty="0" smtClean="0"/>
              <a:t>  MAYO</a:t>
            </a:r>
          </a:p>
          <a:p>
            <a:r>
              <a:rPr lang="es-CL" sz="2800" dirty="0" smtClean="0"/>
              <a:t>   2020</a:t>
            </a:r>
            <a:endParaRPr lang="es-CL" sz="2800" dirty="0"/>
          </a:p>
        </p:txBody>
      </p:sp>
      <p:sp>
        <p:nvSpPr>
          <p:cNvPr id="9" name="8 Rectángulo"/>
          <p:cNvSpPr/>
          <p:nvPr/>
        </p:nvSpPr>
        <p:spPr>
          <a:xfrm>
            <a:off x="6858000" y="5286388"/>
            <a:ext cx="2071718" cy="1200329"/>
          </a:xfrm>
          <a:prstGeom prst="rect">
            <a:avLst/>
          </a:prstGeom>
        </p:spPr>
        <p:txBody>
          <a:bodyPr wrap="square">
            <a:spAutoFit/>
          </a:bodyPr>
          <a:lstStyle/>
          <a:p>
            <a:r>
              <a:rPr lang="es-CL" b="1" dirty="0" smtClean="0">
                <a:solidFill>
                  <a:srgbClr val="FF0000"/>
                </a:solidFill>
              </a:rPr>
              <a:t> Recuerde que </a:t>
            </a:r>
          </a:p>
          <a:p>
            <a:r>
              <a:rPr lang="es-CL" b="1" dirty="0" smtClean="0">
                <a:solidFill>
                  <a:srgbClr val="FF0000"/>
                </a:solidFill>
              </a:rPr>
              <a:t> no es necesario</a:t>
            </a:r>
          </a:p>
          <a:p>
            <a:r>
              <a:rPr lang="es-CL" b="1" dirty="0" smtClean="0">
                <a:solidFill>
                  <a:srgbClr val="FF0000"/>
                </a:solidFill>
              </a:rPr>
              <a:t> imprimir esta Guía</a:t>
            </a:r>
          </a:p>
          <a:p>
            <a:r>
              <a:rPr lang="es-CL" b="1" dirty="0" smtClean="0">
                <a:solidFill>
                  <a:srgbClr val="FF0000"/>
                </a:solidFill>
              </a:rPr>
              <a:t>  de actividades </a:t>
            </a: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apeles azul lunares blancos - Buscar con Google | Fondo verde ..."/>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25606" name="Picture 6" descr="obreros-trabajando - NOW"/>
          <p:cNvPicPr>
            <a:picLocks noChangeAspect="1" noChangeArrowheads="1"/>
          </p:cNvPicPr>
          <p:nvPr/>
        </p:nvPicPr>
        <p:blipFill>
          <a:blip r:embed="rId3"/>
          <a:srcRect/>
          <a:stretch>
            <a:fillRect/>
          </a:stretch>
        </p:blipFill>
        <p:spPr bwMode="auto">
          <a:xfrm>
            <a:off x="285720" y="428604"/>
            <a:ext cx="4284840" cy="2857520"/>
          </a:xfrm>
          <a:prstGeom prst="rect">
            <a:avLst/>
          </a:prstGeom>
          <a:noFill/>
        </p:spPr>
      </p:pic>
      <p:pic>
        <p:nvPicPr>
          <p:cNvPr id="25608" name="Picture 8" descr="Verduleras celebran Día de la Mujer trabajando"/>
          <p:cNvPicPr>
            <a:picLocks noChangeAspect="1" noChangeArrowheads="1"/>
          </p:cNvPicPr>
          <p:nvPr/>
        </p:nvPicPr>
        <p:blipFill>
          <a:blip r:embed="rId4"/>
          <a:srcRect/>
          <a:stretch>
            <a:fillRect/>
          </a:stretch>
        </p:blipFill>
        <p:spPr bwMode="auto">
          <a:xfrm>
            <a:off x="4857752" y="428604"/>
            <a:ext cx="3886200" cy="2914650"/>
          </a:xfrm>
          <a:prstGeom prst="rect">
            <a:avLst/>
          </a:prstGeom>
          <a:noFill/>
        </p:spPr>
      </p:pic>
      <p:pic>
        <p:nvPicPr>
          <p:cNvPr id="25610" name="Picture 10" descr="Dentista, una profesión con futuro"/>
          <p:cNvPicPr>
            <a:picLocks noChangeAspect="1" noChangeArrowheads="1"/>
          </p:cNvPicPr>
          <p:nvPr/>
        </p:nvPicPr>
        <p:blipFill>
          <a:blip r:embed="rId5"/>
          <a:srcRect/>
          <a:stretch>
            <a:fillRect/>
          </a:stretch>
        </p:blipFill>
        <p:spPr bwMode="auto">
          <a:xfrm>
            <a:off x="4786314" y="3571876"/>
            <a:ext cx="4014786" cy="2928958"/>
          </a:xfrm>
          <a:prstGeom prst="rect">
            <a:avLst/>
          </a:prstGeom>
          <a:noFill/>
        </p:spPr>
      </p:pic>
      <p:pic>
        <p:nvPicPr>
          <p:cNvPr id="25612" name="Picture 12" descr="Diez consejos de seguridad vial para conductores de autobús"/>
          <p:cNvPicPr>
            <a:picLocks noChangeAspect="1" noChangeArrowheads="1"/>
          </p:cNvPicPr>
          <p:nvPr/>
        </p:nvPicPr>
        <p:blipFill>
          <a:blip r:embed="rId6"/>
          <a:srcRect/>
          <a:stretch>
            <a:fillRect/>
          </a:stretch>
        </p:blipFill>
        <p:spPr bwMode="auto">
          <a:xfrm>
            <a:off x="357158" y="3500438"/>
            <a:ext cx="4214842"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arn(inHorizontal)">
                                      <p:cBhvr>
                                        <p:cTn id="7" dur="500"/>
                                        <p:tgtEl>
                                          <p:spTgt spid="2560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barn(inHorizontal)">
                                      <p:cBhvr>
                                        <p:cTn id="12" dur="500"/>
                                        <p:tgtEl>
                                          <p:spTgt spid="2560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5612"/>
                                        </p:tgtEl>
                                        <p:attrNameLst>
                                          <p:attrName>style.visibility</p:attrName>
                                        </p:attrNameLst>
                                      </p:cBhvr>
                                      <p:to>
                                        <p:strVal val="visible"/>
                                      </p:to>
                                    </p:set>
                                    <p:animEffect transition="in" filter="barn(inHorizontal)">
                                      <p:cBhvr>
                                        <p:cTn id="17" dur="500"/>
                                        <p:tgtEl>
                                          <p:spTgt spid="256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5610"/>
                                        </p:tgtEl>
                                        <p:attrNameLst>
                                          <p:attrName>style.visibility</p:attrName>
                                        </p:attrNameLst>
                                      </p:cBhvr>
                                      <p:to>
                                        <p:strVal val="visible"/>
                                      </p:to>
                                    </p:set>
                                    <p:animEffect transition="in" filter="barn(inHorizontal)">
                                      <p:cBhvr>
                                        <p:cTn id="22"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ondo gris claro con estrellas gris medio | Fondos de papel"/>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6630" name="Picture 6" descr="Todo lo que tienes que saber para trabajar como ayudante de cocina"/>
          <p:cNvPicPr>
            <a:picLocks noChangeAspect="1" noChangeArrowheads="1"/>
          </p:cNvPicPr>
          <p:nvPr/>
        </p:nvPicPr>
        <p:blipFill>
          <a:blip r:embed="rId3"/>
          <a:srcRect/>
          <a:stretch>
            <a:fillRect/>
          </a:stretch>
        </p:blipFill>
        <p:spPr bwMode="auto">
          <a:xfrm>
            <a:off x="4643438" y="428604"/>
            <a:ext cx="4071966" cy="2928958"/>
          </a:xfrm>
          <a:prstGeom prst="rect">
            <a:avLst/>
          </a:prstGeom>
          <a:noFill/>
        </p:spPr>
      </p:pic>
      <p:pic>
        <p:nvPicPr>
          <p:cNvPr id="26632" name="Picture 8" descr="Enfermera trabajando - Imagui"/>
          <p:cNvPicPr>
            <a:picLocks noChangeAspect="1" noChangeArrowheads="1"/>
          </p:cNvPicPr>
          <p:nvPr/>
        </p:nvPicPr>
        <p:blipFill>
          <a:blip r:embed="rId4"/>
          <a:srcRect/>
          <a:stretch>
            <a:fillRect/>
          </a:stretch>
        </p:blipFill>
        <p:spPr bwMode="auto">
          <a:xfrm>
            <a:off x="357158" y="3643314"/>
            <a:ext cx="4000528" cy="2928958"/>
          </a:xfrm>
          <a:prstGeom prst="rect">
            <a:avLst/>
          </a:prstGeom>
          <a:noFill/>
        </p:spPr>
      </p:pic>
      <p:pic>
        <p:nvPicPr>
          <p:cNvPr id="26634" name="Picture 10" descr="Descubre todo sobre la profesión de Agricultor y mucho más"/>
          <p:cNvPicPr>
            <a:picLocks noChangeAspect="1" noChangeArrowheads="1"/>
          </p:cNvPicPr>
          <p:nvPr/>
        </p:nvPicPr>
        <p:blipFill>
          <a:blip r:embed="rId5"/>
          <a:srcRect/>
          <a:stretch>
            <a:fillRect/>
          </a:stretch>
        </p:blipFill>
        <p:spPr bwMode="auto">
          <a:xfrm>
            <a:off x="4643438" y="3571876"/>
            <a:ext cx="4237244" cy="3009882"/>
          </a:xfrm>
          <a:prstGeom prst="rect">
            <a:avLst/>
          </a:prstGeom>
          <a:noFill/>
        </p:spPr>
      </p:pic>
      <p:pic>
        <p:nvPicPr>
          <p:cNvPr id="26636" name="Picture 12" descr="REVISTA DE MIS ANTOJOS - Información y Consejos Útiles ..."/>
          <p:cNvPicPr>
            <a:picLocks noChangeAspect="1" noChangeArrowheads="1"/>
          </p:cNvPicPr>
          <p:nvPr/>
        </p:nvPicPr>
        <p:blipFill>
          <a:blip r:embed="rId6"/>
          <a:srcRect/>
          <a:stretch>
            <a:fillRect/>
          </a:stretch>
        </p:blipFill>
        <p:spPr bwMode="auto">
          <a:xfrm>
            <a:off x="357158" y="428604"/>
            <a:ext cx="4000528" cy="3060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636"/>
                                        </p:tgtEl>
                                        <p:attrNameLst>
                                          <p:attrName>style.visibility</p:attrName>
                                        </p:attrNameLst>
                                      </p:cBhvr>
                                      <p:to>
                                        <p:strVal val="visible"/>
                                      </p:to>
                                    </p:set>
                                    <p:anim calcmode="lin" valueType="num">
                                      <p:cBhvr>
                                        <p:cTn id="7" dur="1000" fill="hold"/>
                                        <p:tgtEl>
                                          <p:spTgt spid="26636"/>
                                        </p:tgtEl>
                                        <p:attrNameLst>
                                          <p:attrName>ppt_w</p:attrName>
                                        </p:attrNameLst>
                                      </p:cBhvr>
                                      <p:tavLst>
                                        <p:tav tm="0">
                                          <p:val>
                                            <p:strVal val="#ppt_w*0.70"/>
                                          </p:val>
                                        </p:tav>
                                        <p:tav tm="100000">
                                          <p:val>
                                            <p:strVal val="#ppt_w"/>
                                          </p:val>
                                        </p:tav>
                                      </p:tavLst>
                                    </p:anim>
                                    <p:anim calcmode="lin" valueType="num">
                                      <p:cBhvr>
                                        <p:cTn id="8" dur="1000" fill="hold"/>
                                        <p:tgtEl>
                                          <p:spTgt spid="26636"/>
                                        </p:tgtEl>
                                        <p:attrNameLst>
                                          <p:attrName>ppt_h</p:attrName>
                                        </p:attrNameLst>
                                      </p:cBhvr>
                                      <p:tavLst>
                                        <p:tav tm="0">
                                          <p:val>
                                            <p:strVal val="#ppt_h"/>
                                          </p:val>
                                        </p:tav>
                                        <p:tav tm="100000">
                                          <p:val>
                                            <p:strVal val="#ppt_h"/>
                                          </p:val>
                                        </p:tav>
                                      </p:tavLst>
                                    </p:anim>
                                    <p:animEffect transition="in" filter="fade">
                                      <p:cBhvr>
                                        <p:cTn id="9" dur="1000"/>
                                        <p:tgtEl>
                                          <p:spTgt spid="2663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6630"/>
                                        </p:tgtEl>
                                        <p:attrNameLst>
                                          <p:attrName>style.visibility</p:attrName>
                                        </p:attrNameLst>
                                      </p:cBhvr>
                                      <p:to>
                                        <p:strVal val="visible"/>
                                      </p:to>
                                    </p:set>
                                    <p:anim calcmode="lin" valueType="num">
                                      <p:cBhvr>
                                        <p:cTn id="14" dur="1000" fill="hold"/>
                                        <p:tgtEl>
                                          <p:spTgt spid="26630"/>
                                        </p:tgtEl>
                                        <p:attrNameLst>
                                          <p:attrName>ppt_w</p:attrName>
                                        </p:attrNameLst>
                                      </p:cBhvr>
                                      <p:tavLst>
                                        <p:tav tm="0">
                                          <p:val>
                                            <p:strVal val="#ppt_w*0.70"/>
                                          </p:val>
                                        </p:tav>
                                        <p:tav tm="100000">
                                          <p:val>
                                            <p:strVal val="#ppt_w"/>
                                          </p:val>
                                        </p:tav>
                                      </p:tavLst>
                                    </p:anim>
                                    <p:anim calcmode="lin" valueType="num">
                                      <p:cBhvr>
                                        <p:cTn id="15" dur="1000" fill="hold"/>
                                        <p:tgtEl>
                                          <p:spTgt spid="26630"/>
                                        </p:tgtEl>
                                        <p:attrNameLst>
                                          <p:attrName>ppt_h</p:attrName>
                                        </p:attrNameLst>
                                      </p:cBhvr>
                                      <p:tavLst>
                                        <p:tav tm="0">
                                          <p:val>
                                            <p:strVal val="#ppt_h"/>
                                          </p:val>
                                        </p:tav>
                                        <p:tav tm="100000">
                                          <p:val>
                                            <p:strVal val="#ppt_h"/>
                                          </p:val>
                                        </p:tav>
                                      </p:tavLst>
                                    </p:anim>
                                    <p:animEffect transition="in" filter="fade">
                                      <p:cBhvr>
                                        <p:cTn id="16" dur="1000"/>
                                        <p:tgtEl>
                                          <p:spTgt spid="2663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6632"/>
                                        </p:tgtEl>
                                        <p:attrNameLst>
                                          <p:attrName>style.visibility</p:attrName>
                                        </p:attrNameLst>
                                      </p:cBhvr>
                                      <p:to>
                                        <p:strVal val="visible"/>
                                      </p:to>
                                    </p:set>
                                    <p:anim calcmode="lin" valueType="num">
                                      <p:cBhvr>
                                        <p:cTn id="21" dur="1000" fill="hold"/>
                                        <p:tgtEl>
                                          <p:spTgt spid="26632"/>
                                        </p:tgtEl>
                                        <p:attrNameLst>
                                          <p:attrName>ppt_w</p:attrName>
                                        </p:attrNameLst>
                                      </p:cBhvr>
                                      <p:tavLst>
                                        <p:tav tm="0">
                                          <p:val>
                                            <p:strVal val="#ppt_w*0.70"/>
                                          </p:val>
                                        </p:tav>
                                        <p:tav tm="100000">
                                          <p:val>
                                            <p:strVal val="#ppt_w"/>
                                          </p:val>
                                        </p:tav>
                                      </p:tavLst>
                                    </p:anim>
                                    <p:anim calcmode="lin" valueType="num">
                                      <p:cBhvr>
                                        <p:cTn id="22" dur="1000" fill="hold"/>
                                        <p:tgtEl>
                                          <p:spTgt spid="26632"/>
                                        </p:tgtEl>
                                        <p:attrNameLst>
                                          <p:attrName>ppt_h</p:attrName>
                                        </p:attrNameLst>
                                      </p:cBhvr>
                                      <p:tavLst>
                                        <p:tav tm="0">
                                          <p:val>
                                            <p:strVal val="#ppt_h"/>
                                          </p:val>
                                        </p:tav>
                                        <p:tav tm="100000">
                                          <p:val>
                                            <p:strVal val="#ppt_h"/>
                                          </p:val>
                                        </p:tav>
                                      </p:tavLst>
                                    </p:anim>
                                    <p:animEffect transition="in" filter="fade">
                                      <p:cBhvr>
                                        <p:cTn id="23" dur="1000"/>
                                        <p:tgtEl>
                                          <p:spTgt spid="2663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6634"/>
                                        </p:tgtEl>
                                        <p:attrNameLst>
                                          <p:attrName>style.visibility</p:attrName>
                                        </p:attrNameLst>
                                      </p:cBhvr>
                                      <p:to>
                                        <p:strVal val="visible"/>
                                      </p:to>
                                    </p:set>
                                    <p:anim calcmode="lin" valueType="num">
                                      <p:cBhvr>
                                        <p:cTn id="28" dur="1000" fill="hold"/>
                                        <p:tgtEl>
                                          <p:spTgt spid="26634"/>
                                        </p:tgtEl>
                                        <p:attrNameLst>
                                          <p:attrName>ppt_w</p:attrName>
                                        </p:attrNameLst>
                                      </p:cBhvr>
                                      <p:tavLst>
                                        <p:tav tm="0">
                                          <p:val>
                                            <p:strVal val="#ppt_w*0.70"/>
                                          </p:val>
                                        </p:tav>
                                        <p:tav tm="100000">
                                          <p:val>
                                            <p:strVal val="#ppt_w"/>
                                          </p:val>
                                        </p:tav>
                                      </p:tavLst>
                                    </p:anim>
                                    <p:anim calcmode="lin" valueType="num">
                                      <p:cBhvr>
                                        <p:cTn id="29" dur="1000" fill="hold"/>
                                        <p:tgtEl>
                                          <p:spTgt spid="26634"/>
                                        </p:tgtEl>
                                        <p:attrNameLst>
                                          <p:attrName>ppt_h</p:attrName>
                                        </p:attrNameLst>
                                      </p:cBhvr>
                                      <p:tavLst>
                                        <p:tav tm="0">
                                          <p:val>
                                            <p:strVal val="#ppt_h"/>
                                          </p:val>
                                        </p:tav>
                                        <p:tav tm="100000">
                                          <p:val>
                                            <p:strVal val="#ppt_h"/>
                                          </p:val>
                                        </p:tav>
                                      </p:tavLst>
                                    </p:anim>
                                    <p:animEffect transition="in" filter="fade">
                                      <p:cBhvr>
                                        <p:cTn id="30" dur="1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ondos para power point - Angelo"/>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7652" name="Picture 4" descr="Imágenes, fotos de stock y vectores sobre Secretaria | Shutterstock"/>
          <p:cNvPicPr>
            <a:picLocks noChangeAspect="1" noChangeArrowheads="1"/>
          </p:cNvPicPr>
          <p:nvPr/>
        </p:nvPicPr>
        <p:blipFill>
          <a:blip r:embed="rId3"/>
          <a:srcRect b="8481"/>
          <a:stretch>
            <a:fillRect/>
          </a:stretch>
        </p:blipFill>
        <p:spPr bwMode="auto">
          <a:xfrm>
            <a:off x="214282" y="357166"/>
            <a:ext cx="4143404" cy="2857520"/>
          </a:xfrm>
          <a:prstGeom prst="rect">
            <a:avLst/>
          </a:prstGeom>
          <a:noFill/>
        </p:spPr>
      </p:pic>
      <p:pic>
        <p:nvPicPr>
          <p:cNvPr id="27654" name="Picture 6" descr="Curso de Mecánica Automotriz 2020 - Apoyos y Cursos all Instante"/>
          <p:cNvPicPr>
            <a:picLocks noChangeAspect="1" noChangeArrowheads="1"/>
          </p:cNvPicPr>
          <p:nvPr/>
        </p:nvPicPr>
        <p:blipFill>
          <a:blip r:embed="rId4"/>
          <a:srcRect/>
          <a:stretch>
            <a:fillRect/>
          </a:stretch>
        </p:blipFill>
        <p:spPr bwMode="auto">
          <a:xfrm>
            <a:off x="4594763" y="357166"/>
            <a:ext cx="4334955" cy="2857520"/>
          </a:xfrm>
          <a:prstGeom prst="rect">
            <a:avLst/>
          </a:prstGeom>
          <a:noFill/>
        </p:spPr>
      </p:pic>
      <p:pic>
        <p:nvPicPr>
          <p:cNvPr id="27656" name="Picture 8" descr="Primer De Arquitecto De Sexo Masculino El Uso De Papel Compás En ..."/>
          <p:cNvPicPr>
            <a:picLocks noChangeAspect="1" noChangeArrowheads="1"/>
          </p:cNvPicPr>
          <p:nvPr/>
        </p:nvPicPr>
        <p:blipFill>
          <a:blip r:embed="rId5"/>
          <a:srcRect/>
          <a:stretch>
            <a:fillRect/>
          </a:stretch>
        </p:blipFill>
        <p:spPr bwMode="auto">
          <a:xfrm>
            <a:off x="285720" y="3357562"/>
            <a:ext cx="4071966" cy="3254341"/>
          </a:xfrm>
          <a:prstGeom prst="rect">
            <a:avLst/>
          </a:prstGeom>
          <a:noFill/>
        </p:spPr>
      </p:pic>
      <p:pic>
        <p:nvPicPr>
          <p:cNvPr id="27658" name="Picture 10" descr="Por informes mal hechos jueces sueltan a delincuentes: FGE ..."/>
          <p:cNvPicPr>
            <a:picLocks noChangeAspect="1" noChangeArrowheads="1"/>
          </p:cNvPicPr>
          <p:nvPr/>
        </p:nvPicPr>
        <p:blipFill>
          <a:blip r:embed="rId6"/>
          <a:srcRect/>
          <a:stretch>
            <a:fillRect/>
          </a:stretch>
        </p:blipFill>
        <p:spPr bwMode="auto">
          <a:xfrm>
            <a:off x="4572000" y="3429000"/>
            <a:ext cx="4286280"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blinds(horizontal)">
                                      <p:cBhvr>
                                        <p:cTn id="12" dur="500"/>
                                        <p:tgtEl>
                                          <p:spTgt spid="276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blinds(horizontal)">
                                      <p:cBhvr>
                                        <p:cTn id="17" dur="500"/>
                                        <p:tgtEl>
                                          <p:spTgt spid="276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8"/>
                                        </p:tgtEl>
                                        <p:attrNameLst>
                                          <p:attrName>style.visibility</p:attrName>
                                        </p:attrNameLst>
                                      </p:cBhvr>
                                      <p:to>
                                        <p:strVal val="visible"/>
                                      </p:to>
                                    </p:set>
                                    <p:animEffect transition="in" filter="blinds(horizontal)">
                                      <p:cBhvr>
                                        <p:cTn id="22"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ondo gris claro con estrellas gris medio y amarillo | Fondos de ..."/>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21508" name="Picture 4" descr="Trabajador Ilustraciones vectoriales de clipart. 346.879 ..."/>
          <p:cNvPicPr>
            <a:picLocks noChangeAspect="1" noChangeArrowheads="1"/>
          </p:cNvPicPr>
          <p:nvPr/>
        </p:nvPicPr>
        <p:blipFill>
          <a:blip r:embed="rId3"/>
          <a:srcRect t="9664" b="19470"/>
          <a:stretch>
            <a:fillRect/>
          </a:stretch>
        </p:blipFill>
        <p:spPr bwMode="auto">
          <a:xfrm>
            <a:off x="5929322" y="5072074"/>
            <a:ext cx="2949573" cy="1432825"/>
          </a:xfrm>
          <a:prstGeom prst="rect">
            <a:avLst/>
          </a:prstGeom>
          <a:noFill/>
        </p:spPr>
      </p:pic>
      <p:sp>
        <p:nvSpPr>
          <p:cNvPr id="6" name="5 CuadroTexto"/>
          <p:cNvSpPr txBox="1"/>
          <p:nvPr/>
        </p:nvSpPr>
        <p:spPr>
          <a:xfrm>
            <a:off x="357158" y="5000636"/>
            <a:ext cx="5451364" cy="1477328"/>
          </a:xfrm>
          <a:prstGeom prst="rect">
            <a:avLst/>
          </a:prstGeom>
          <a:noFill/>
        </p:spPr>
        <p:txBody>
          <a:bodyPr wrap="none" rtlCol="0">
            <a:spAutoFit/>
          </a:bodyPr>
          <a:lstStyle/>
          <a:p>
            <a:r>
              <a:rPr lang="es-CL" b="1" dirty="0" smtClean="0"/>
              <a:t>Ahora te invito a crear tus propias adivinanzas sobre </a:t>
            </a:r>
          </a:p>
          <a:p>
            <a:r>
              <a:rPr lang="es-CL" b="1" dirty="0" smtClean="0"/>
              <a:t>trabajadores de la comunidad que tú prefieras. </a:t>
            </a:r>
          </a:p>
          <a:p>
            <a:r>
              <a:rPr lang="es-CL" b="1" dirty="0" smtClean="0"/>
              <a:t>(El niño escogerá un oficio o profesión y dirá con sus</a:t>
            </a:r>
          </a:p>
          <a:p>
            <a:r>
              <a:rPr lang="es-CL" b="1" dirty="0" smtClean="0"/>
              <a:t>propias palabras lo que hace para que el adulto adivine</a:t>
            </a:r>
          </a:p>
          <a:p>
            <a:r>
              <a:rPr lang="es-CL" b="1" dirty="0" smtClean="0"/>
              <a:t> de qué trabajo se trata).  </a:t>
            </a:r>
            <a:endParaRPr lang="es-CL" b="1" dirty="0"/>
          </a:p>
        </p:txBody>
      </p:sp>
      <p:sp>
        <p:nvSpPr>
          <p:cNvPr id="8" name="7 CuadroTexto"/>
          <p:cNvSpPr txBox="1"/>
          <p:nvPr/>
        </p:nvSpPr>
        <p:spPr>
          <a:xfrm>
            <a:off x="285720" y="3286124"/>
            <a:ext cx="8429684"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r>
              <a:rPr lang="es-CL" dirty="0" smtClean="0"/>
              <a:t>3</a:t>
            </a:r>
            <a:r>
              <a:rPr lang="es-CL" sz="1600" dirty="0" smtClean="0"/>
              <a:t>.   Trabaja en una sala de clases. Sabe muchas cosas. Enseña a los niños y a los jóvenes. Da tareas y las revisa. Usa lápices, pizarra  y plumones.  </a:t>
            </a:r>
            <a:endParaRPr lang="es-CL" sz="1600" dirty="0"/>
          </a:p>
        </p:txBody>
      </p:sp>
      <p:sp>
        <p:nvSpPr>
          <p:cNvPr id="9" name="8 CuadroTexto"/>
          <p:cNvSpPr txBox="1"/>
          <p:nvPr/>
        </p:nvSpPr>
        <p:spPr>
          <a:xfrm>
            <a:off x="285720" y="2428868"/>
            <a:ext cx="7853945" cy="61555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CL" dirty="0" smtClean="0"/>
              <a:t>2</a:t>
            </a:r>
            <a:r>
              <a:rPr lang="es-CL" sz="1600" dirty="0" smtClean="0"/>
              <a:t>.    Su trabajo es muy peligroso. Viaja en un carro de color rojo. Usa un traje impermeable, </a:t>
            </a:r>
          </a:p>
          <a:p>
            <a:r>
              <a:rPr lang="es-CL" sz="1600" dirty="0" smtClean="0"/>
              <a:t>       casco y botas. Sube por escaleras muy largas y rescata a la gente. Apaga incendios.</a:t>
            </a:r>
            <a:endParaRPr lang="es-CL" sz="1600" dirty="0"/>
          </a:p>
        </p:txBody>
      </p:sp>
      <p:sp>
        <p:nvSpPr>
          <p:cNvPr id="10" name="9 CuadroTexto"/>
          <p:cNvSpPr txBox="1"/>
          <p:nvPr/>
        </p:nvSpPr>
        <p:spPr>
          <a:xfrm>
            <a:off x="285720" y="1571612"/>
            <a:ext cx="7881132"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342900" indent="-342900">
              <a:buAutoNum type="arabicPeriod"/>
            </a:pPr>
            <a:r>
              <a:rPr lang="es-CL" sz="1600" dirty="0" smtClean="0"/>
              <a:t>Su trabajo es peligroso. Debe cuidar la seguridad de las personas y detener a los que no</a:t>
            </a:r>
          </a:p>
          <a:p>
            <a:pPr marL="342900" indent="-342900"/>
            <a:r>
              <a:rPr lang="es-CL" sz="1600" dirty="0" smtClean="0"/>
              <a:t>        respetan las leyes. Dirige el tránsito. Rescata a la gente en peligro. Su uniforme es verde.</a:t>
            </a:r>
            <a:endParaRPr lang="es-CL" sz="1600" dirty="0"/>
          </a:p>
        </p:txBody>
      </p:sp>
      <p:sp>
        <p:nvSpPr>
          <p:cNvPr id="11" name="10 CuadroTexto"/>
          <p:cNvSpPr txBox="1"/>
          <p:nvPr/>
        </p:nvSpPr>
        <p:spPr>
          <a:xfrm>
            <a:off x="285720" y="4143380"/>
            <a:ext cx="8572560" cy="61555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CL" dirty="0" smtClean="0"/>
              <a:t>4. </a:t>
            </a:r>
            <a:r>
              <a:rPr lang="es-CL" sz="1600" dirty="0" smtClean="0"/>
              <a:t>Trabaja con una bata blanca. Conoce las enfermedades y las medicinas. Examina a los enfermos     con sus instrumentos. Algunos trabajan con niños y otros con adultos. Trabaja en hospitales y clínicas.</a:t>
            </a:r>
            <a:endParaRPr lang="es-CL" sz="1600" dirty="0"/>
          </a:p>
        </p:txBody>
      </p:sp>
      <p:sp>
        <p:nvSpPr>
          <p:cNvPr id="12" name="11 CuadroTexto"/>
          <p:cNvSpPr txBox="1"/>
          <p:nvPr/>
        </p:nvSpPr>
        <p:spPr>
          <a:xfrm>
            <a:off x="571472" y="1000108"/>
            <a:ext cx="3713581" cy="369332"/>
          </a:xfrm>
          <a:prstGeom prst="rect">
            <a:avLst/>
          </a:prstGeom>
          <a:noFill/>
        </p:spPr>
        <p:txBody>
          <a:bodyPr wrap="none" rtlCol="0">
            <a:spAutoFit/>
          </a:bodyPr>
          <a:lstStyle/>
          <a:p>
            <a:r>
              <a:rPr lang="es-CL" b="1" dirty="0" smtClean="0"/>
              <a:t>El adulto lee para que el niño adivine</a:t>
            </a:r>
            <a:endParaRPr lang="es-CL" b="1" dirty="0"/>
          </a:p>
        </p:txBody>
      </p:sp>
      <p:sp>
        <p:nvSpPr>
          <p:cNvPr id="13" name="12 Rectángulo"/>
          <p:cNvSpPr/>
          <p:nvPr/>
        </p:nvSpPr>
        <p:spPr>
          <a:xfrm>
            <a:off x="1643042" y="285728"/>
            <a:ext cx="574708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s-CL" sz="3200" dirty="0" smtClean="0">
                <a:solidFill>
                  <a:prstClr val="black"/>
                </a:solidFill>
                <a:latin typeface="Comic Sans MS" pitchFamily="66" charset="0"/>
              </a:rPr>
              <a:t>¿Juguemos a las adivinanzas?</a:t>
            </a:r>
            <a:endParaRPr lang="es-CL" sz="3200" dirty="0">
              <a:solidFill>
                <a:prstClr val="black"/>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ondo Infantil - Banco de fotos e imágenes de stock - iStock"/>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2 Rectángulo"/>
          <p:cNvSpPr/>
          <p:nvPr/>
        </p:nvSpPr>
        <p:spPr>
          <a:xfrm>
            <a:off x="571472" y="785794"/>
            <a:ext cx="7358098" cy="369332"/>
          </a:xfrm>
          <a:prstGeom prst="rect">
            <a:avLst/>
          </a:prstGeom>
        </p:spPr>
        <p:txBody>
          <a:bodyPr wrap="square">
            <a:spAutoFit/>
          </a:bodyPr>
          <a:lstStyle/>
          <a:p>
            <a:r>
              <a:rPr lang="es-CL" dirty="0" err="1" smtClean="0">
                <a:hlinkClick r:id="rId3"/>
              </a:rPr>
              <a:t>https://www.youtube.com/watch?v=Um-MBPCtxMo</a:t>
            </a:r>
            <a:endParaRPr lang="es-CL" dirty="0"/>
          </a:p>
        </p:txBody>
      </p:sp>
      <p:sp>
        <p:nvSpPr>
          <p:cNvPr id="4" name="3 CuadroTexto"/>
          <p:cNvSpPr txBox="1"/>
          <p:nvPr/>
        </p:nvSpPr>
        <p:spPr>
          <a:xfrm>
            <a:off x="571472" y="285728"/>
            <a:ext cx="6822445" cy="369332"/>
          </a:xfrm>
          <a:prstGeom prst="rect">
            <a:avLst/>
          </a:prstGeom>
          <a:noFill/>
        </p:spPr>
        <p:txBody>
          <a:bodyPr wrap="none" rtlCol="0">
            <a:spAutoFit/>
          </a:bodyPr>
          <a:lstStyle/>
          <a:p>
            <a:r>
              <a:rPr lang="es-CL" dirty="0" smtClean="0"/>
              <a:t>Para terminar disfruta este divertido video de las profesiones y oficios</a:t>
            </a:r>
            <a:endParaRPr lang="es-CL" dirty="0"/>
          </a:p>
        </p:txBody>
      </p:sp>
      <p:sp>
        <p:nvSpPr>
          <p:cNvPr id="5" name="4 Rectángulo"/>
          <p:cNvSpPr/>
          <p:nvPr/>
        </p:nvSpPr>
        <p:spPr>
          <a:xfrm>
            <a:off x="928662" y="3857628"/>
            <a:ext cx="3298211" cy="369332"/>
          </a:xfrm>
          <a:prstGeom prst="rect">
            <a:avLst/>
          </a:prstGeom>
        </p:spPr>
        <p:txBody>
          <a:bodyPr wrap="none">
            <a:spAutoFit/>
          </a:bodyPr>
          <a:lstStyle/>
          <a:p>
            <a:r>
              <a:rPr lang="es-CL" dirty="0" smtClean="0"/>
              <a:t>¿Te gustó  realizar esta actividad?</a:t>
            </a:r>
            <a:endParaRPr lang="es-CL" dirty="0"/>
          </a:p>
        </p:txBody>
      </p:sp>
      <p:pic>
        <p:nvPicPr>
          <p:cNvPr id="6" name="5 Imagen"/>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57224" y="4429132"/>
            <a:ext cx="3405174" cy="952495"/>
          </a:xfrm>
          <a:prstGeom prst="rect">
            <a:avLst/>
          </a:prstGeom>
          <a:noFill/>
          <a:ln>
            <a:noFill/>
          </a:ln>
        </p:spPr>
      </p:pic>
      <p:sp>
        <p:nvSpPr>
          <p:cNvPr id="7" name="6 Rectángulo"/>
          <p:cNvSpPr/>
          <p:nvPr/>
        </p:nvSpPr>
        <p:spPr>
          <a:xfrm>
            <a:off x="1142976" y="5572140"/>
            <a:ext cx="2906565" cy="369332"/>
          </a:xfrm>
          <a:prstGeom prst="rect">
            <a:avLst/>
          </a:prstGeom>
        </p:spPr>
        <p:txBody>
          <a:bodyPr wrap="none">
            <a:spAutoFit/>
          </a:bodyPr>
          <a:lstStyle/>
          <a:p>
            <a:r>
              <a:rPr lang="es-CL" dirty="0" smtClean="0"/>
              <a:t> SI        MAS O MENOS       NO</a:t>
            </a:r>
            <a:endParaRPr lang="es-CL" dirty="0"/>
          </a:p>
        </p:txBody>
      </p:sp>
      <p:pic>
        <p:nvPicPr>
          <p:cNvPr id="8" name="7 Imagen" descr="81Lh7hn4EYL._AC_SX466_.jpg"/>
          <p:cNvPicPr>
            <a:picLocks noChangeAspect="1"/>
          </p:cNvPicPr>
          <p:nvPr/>
        </p:nvPicPr>
        <p:blipFill>
          <a:blip r:embed="rId5"/>
          <a:stretch>
            <a:fillRect/>
          </a:stretch>
        </p:blipFill>
        <p:spPr>
          <a:xfrm>
            <a:off x="5000628" y="4000504"/>
            <a:ext cx="2533493" cy="1804978"/>
          </a:xfrm>
          <a:prstGeom prst="rect">
            <a:avLst/>
          </a:prstGeom>
        </p:spPr>
      </p:pic>
      <p:sp>
        <p:nvSpPr>
          <p:cNvPr id="9" name="8 CuadroTexto"/>
          <p:cNvSpPr txBox="1"/>
          <p:nvPr/>
        </p:nvSpPr>
        <p:spPr>
          <a:xfrm>
            <a:off x="642910" y="1643050"/>
            <a:ext cx="7431265" cy="1631216"/>
          </a:xfrm>
          <a:prstGeom prst="rect">
            <a:avLst/>
          </a:prstGeom>
          <a:noFill/>
        </p:spPr>
        <p:txBody>
          <a:bodyPr wrap="none" rtlCol="0">
            <a:spAutoFit/>
          </a:bodyPr>
          <a:lstStyle/>
          <a:p>
            <a:pPr marL="342900" indent="-342900">
              <a:buAutoNum type="arabicPeriod"/>
            </a:pPr>
            <a:r>
              <a:rPr lang="es-CL" sz="2000" dirty="0" smtClean="0"/>
              <a:t>¿Podrías nombrar por lo menos 6 diferentes profesiones u oficios?</a:t>
            </a:r>
          </a:p>
          <a:p>
            <a:pPr marL="342900" indent="-342900">
              <a:buAutoNum type="arabicPeriod"/>
            </a:pPr>
            <a:r>
              <a:rPr lang="es-CL" sz="2000" dirty="0" smtClean="0"/>
              <a:t>¿Qué profesión te gusta más?</a:t>
            </a:r>
          </a:p>
          <a:p>
            <a:pPr marL="342900" indent="-342900">
              <a:buAutoNum type="arabicPeriod"/>
            </a:pPr>
            <a:r>
              <a:rPr lang="es-CL" sz="2000" dirty="0" smtClean="0"/>
              <a:t>¿Por qué?</a:t>
            </a:r>
          </a:p>
          <a:p>
            <a:pPr marL="342900" indent="-342900">
              <a:buAutoNum type="arabicPeriod"/>
            </a:pPr>
            <a:r>
              <a:rPr lang="es-CL" sz="2000" dirty="0" smtClean="0"/>
              <a:t>¿Por qué crees tú que todos los trabajos son importantes?</a:t>
            </a:r>
          </a:p>
          <a:p>
            <a:pPr marL="342900" indent="-342900">
              <a:buAutoNum type="arabicPeriod"/>
            </a:pPr>
            <a:r>
              <a:rPr lang="es-CL" sz="2000" dirty="0" smtClean="0"/>
              <a:t>¿Qué pasaría si toda la gente tuviera el mismo trabajo?</a:t>
            </a:r>
            <a:endParaRPr lang="es-CL" sz="2000" dirty="0"/>
          </a:p>
        </p:txBody>
      </p:sp>
      <p:sp>
        <p:nvSpPr>
          <p:cNvPr id="10" name="9 CuadroTexto"/>
          <p:cNvSpPr txBox="1"/>
          <p:nvPr/>
        </p:nvSpPr>
        <p:spPr>
          <a:xfrm>
            <a:off x="1000100" y="6286520"/>
            <a:ext cx="6744475" cy="369332"/>
          </a:xfrm>
          <a:prstGeom prst="rect">
            <a:avLst/>
          </a:prstGeom>
          <a:noFill/>
        </p:spPr>
        <p:txBody>
          <a:bodyPr wrap="none" rtlCol="0">
            <a:spAutoFit/>
          </a:bodyPr>
          <a:lstStyle/>
          <a:p>
            <a:r>
              <a:rPr lang="es-CL" dirty="0" smtClean="0">
                <a:solidFill>
                  <a:srgbClr val="FF0000"/>
                </a:solidFill>
              </a:rPr>
              <a:t>Anoten las respuestas del niño y envíen  fotos al mail de la educadora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ldren's background vector art illustration | Spanduk, Lucu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Rectángulo"/>
          <p:cNvSpPr/>
          <p:nvPr/>
        </p:nvSpPr>
        <p:spPr>
          <a:xfrm>
            <a:off x="4018803" y="3244334"/>
            <a:ext cx="184731" cy="369332"/>
          </a:xfrm>
          <a:prstGeom prst="rect">
            <a:avLst/>
          </a:prstGeom>
        </p:spPr>
        <p:txBody>
          <a:bodyPr wrap="none">
            <a:spAutoFit/>
          </a:bodyPr>
          <a:lstStyle/>
          <a:p>
            <a:endParaRPr lang="es-CL" dirty="0"/>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1032" name="Rectangle 8"/>
          <p:cNvSpPr>
            <a:spLocks noChangeArrowheads="1"/>
          </p:cNvSpPr>
          <p:nvPr/>
        </p:nvSpPr>
        <p:spPr bwMode="auto">
          <a:xfrm>
            <a:off x="0" y="328612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es-CL" sz="1000" b="0" i="0" u="none" strike="noStrike" cap="none" normalizeH="0" baseline="0" dirty="0" smtClean="0">
              <a:ln>
                <a:noFill/>
              </a:ln>
              <a:solidFill>
                <a:srgbClr val="0000FF"/>
              </a:solidFill>
              <a:effectLst/>
              <a:latin typeface="Bookman Old Style" pitchFamily="18" charset="0"/>
              <a:ea typeface="Times New Roman" pitchFamily="18" charset="0"/>
              <a:cs typeface="Times New Roman" pitchFamily="18" charset="0"/>
              <a:hlinkClick r:id="rId3"/>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C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12 Tabla"/>
          <p:cNvGraphicFramePr>
            <a:graphicFrameLocks noGrp="1"/>
          </p:cNvGraphicFramePr>
          <p:nvPr/>
        </p:nvGraphicFramePr>
        <p:xfrm>
          <a:off x="1928794" y="2786058"/>
          <a:ext cx="5286412" cy="2525203"/>
        </p:xfrm>
        <a:graphic>
          <a:graphicData uri="http://schemas.openxmlformats.org/drawingml/2006/table">
            <a:tbl>
              <a:tblPr/>
              <a:tblGrid>
                <a:gridCol w="1119218"/>
                <a:gridCol w="4167194"/>
              </a:tblGrid>
              <a:tr h="1000132">
                <a:tc>
                  <a:txBody>
                    <a:bodyPr/>
                    <a:lstStyle/>
                    <a:p>
                      <a:pPr algn="just">
                        <a:lnSpc>
                          <a:spcPct val="115000"/>
                        </a:lnSpc>
                        <a:spcAft>
                          <a:spcPts val="0"/>
                        </a:spcAft>
                      </a:pPr>
                      <a:r>
                        <a:rPr lang="es-CL" sz="1400" b="1" dirty="0" smtClean="0">
                          <a:solidFill>
                            <a:srgbClr val="000000"/>
                          </a:solidFill>
                          <a:latin typeface="+mn-lt"/>
                          <a:ea typeface="Calibri"/>
                          <a:cs typeface="gobCL"/>
                        </a:rPr>
                        <a:t>Ámbito</a:t>
                      </a:r>
                      <a:endParaRPr lang="es-CL" sz="1400" b="1" dirty="0" smtClean="0">
                        <a:solidFill>
                          <a:srgbClr val="000000"/>
                        </a:solidFill>
                        <a:latin typeface="+mn-lt"/>
                        <a:ea typeface="Calibri"/>
                        <a:cs typeface="Times New Roman"/>
                      </a:endParaRPr>
                    </a:p>
                    <a:p>
                      <a:pPr algn="just">
                        <a:lnSpc>
                          <a:spcPct val="115000"/>
                        </a:lnSpc>
                        <a:spcAft>
                          <a:spcPts val="0"/>
                        </a:spcAft>
                      </a:pPr>
                      <a:endParaRPr lang="es-CL" sz="1400" b="1" dirty="0" smtClean="0">
                        <a:solidFill>
                          <a:srgbClr val="000000"/>
                        </a:solidFill>
                        <a:latin typeface="+mn-lt"/>
                        <a:ea typeface="Calibri"/>
                        <a:cs typeface="Times New Roman"/>
                      </a:endParaRPr>
                    </a:p>
                    <a:p>
                      <a:pPr algn="just">
                        <a:lnSpc>
                          <a:spcPct val="115000"/>
                        </a:lnSpc>
                        <a:spcAft>
                          <a:spcPts val="0"/>
                        </a:spcAft>
                      </a:pPr>
                      <a:endParaRPr lang="es-CL" sz="1400" b="1" dirty="0" smtClean="0">
                        <a:solidFill>
                          <a:srgbClr val="000000"/>
                        </a:solidFill>
                        <a:latin typeface="+mn-lt"/>
                        <a:ea typeface="Calibri"/>
                        <a:cs typeface="Times New Roman"/>
                      </a:endParaRPr>
                    </a:p>
                    <a:p>
                      <a:pPr algn="just">
                        <a:lnSpc>
                          <a:spcPct val="115000"/>
                        </a:lnSpc>
                        <a:spcAft>
                          <a:spcPts val="0"/>
                        </a:spcAft>
                      </a:pPr>
                      <a:r>
                        <a:rPr lang="es-CL" sz="1400" b="1" dirty="0" smtClean="0">
                          <a:solidFill>
                            <a:srgbClr val="000000"/>
                          </a:solidFill>
                          <a:latin typeface="+mn-lt"/>
                          <a:ea typeface="Calibri"/>
                          <a:cs typeface="Times New Roman"/>
                        </a:rPr>
                        <a:t>Núcleo</a:t>
                      </a:r>
                    </a:p>
                  </a:txBody>
                  <a:tcPr marL="60180" marR="60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600" b="1" dirty="0">
                          <a:solidFill>
                            <a:srgbClr val="000000"/>
                          </a:solidFill>
                          <a:latin typeface="+mn-lt"/>
                          <a:ea typeface="Calibri"/>
                          <a:cs typeface="gobCL"/>
                        </a:rPr>
                        <a:t>Comunicación </a:t>
                      </a:r>
                      <a:r>
                        <a:rPr lang="es-CL" sz="1600" b="1" dirty="0" smtClean="0">
                          <a:solidFill>
                            <a:srgbClr val="000000"/>
                          </a:solidFill>
                          <a:latin typeface="+mn-lt"/>
                          <a:ea typeface="Calibri"/>
                          <a:cs typeface="gobCL"/>
                        </a:rPr>
                        <a:t>Integral</a:t>
                      </a:r>
                    </a:p>
                    <a:p>
                      <a:pPr algn="just">
                        <a:lnSpc>
                          <a:spcPct val="115000"/>
                        </a:lnSpc>
                        <a:spcAft>
                          <a:spcPts val="0"/>
                        </a:spcAft>
                      </a:pPr>
                      <a:endParaRPr lang="es-CL" sz="1600" dirty="0" smtClean="0">
                        <a:solidFill>
                          <a:srgbClr val="000000"/>
                        </a:solidFill>
                        <a:latin typeface="+mn-lt"/>
                        <a:ea typeface="Calibri"/>
                        <a:cs typeface="gobCL"/>
                      </a:endParaRPr>
                    </a:p>
                    <a:p>
                      <a:pPr algn="just">
                        <a:lnSpc>
                          <a:spcPct val="115000"/>
                        </a:lnSpc>
                        <a:spcAft>
                          <a:spcPts val="0"/>
                        </a:spcAft>
                      </a:pPr>
                      <a:r>
                        <a:rPr lang="es-CL" sz="1600" dirty="0" smtClean="0">
                          <a:solidFill>
                            <a:srgbClr val="000000"/>
                          </a:solidFill>
                          <a:latin typeface="+mn-lt"/>
                          <a:ea typeface="Calibri"/>
                          <a:cs typeface="gobCL"/>
                        </a:rPr>
                        <a:t> </a:t>
                      </a:r>
                      <a:r>
                        <a:rPr lang="es-CL" sz="1600" b="1" dirty="0">
                          <a:solidFill>
                            <a:srgbClr val="000000"/>
                          </a:solidFill>
                          <a:latin typeface="+mn-lt"/>
                          <a:ea typeface="Calibri"/>
                          <a:cs typeface="gobCL"/>
                        </a:rPr>
                        <a:t>Lenguaje Verbal</a:t>
                      </a:r>
                      <a:endParaRPr lang="es-CL" sz="1800" dirty="0">
                        <a:latin typeface="+mn-lt"/>
                        <a:ea typeface="Calibri"/>
                        <a:cs typeface="Times New Roman"/>
                      </a:endParaRPr>
                    </a:p>
                  </a:txBody>
                  <a:tcPr marL="60180" marR="60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071">
                <a:tc>
                  <a:txBody>
                    <a:bodyPr/>
                    <a:lstStyle/>
                    <a:p>
                      <a:pPr algn="ctr">
                        <a:lnSpc>
                          <a:spcPct val="115000"/>
                        </a:lnSpc>
                        <a:spcAft>
                          <a:spcPts val="0"/>
                        </a:spcAft>
                      </a:pPr>
                      <a:r>
                        <a:rPr lang="es-CL" sz="1400" b="1" dirty="0">
                          <a:solidFill>
                            <a:srgbClr val="000000"/>
                          </a:solidFill>
                          <a:latin typeface="+mn-lt"/>
                          <a:ea typeface="Calibri"/>
                          <a:cs typeface="gobCL"/>
                        </a:rPr>
                        <a:t>Objetivo de aprendizaje</a:t>
                      </a:r>
                      <a:endParaRPr lang="es-CL" sz="2000" dirty="0">
                        <a:latin typeface="+mn-lt"/>
                        <a:ea typeface="Calibri"/>
                        <a:cs typeface="Times New Roman"/>
                      </a:endParaRPr>
                    </a:p>
                  </a:txBody>
                  <a:tcPr marL="60180" marR="6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L" sz="1200" dirty="0" smtClean="0">
                        <a:latin typeface="+mn-lt"/>
                        <a:ea typeface="Calibri"/>
                        <a:cs typeface="Times New Roman"/>
                      </a:endParaRPr>
                    </a:p>
                    <a:p>
                      <a:pPr algn="just">
                        <a:lnSpc>
                          <a:spcPct val="115000"/>
                        </a:lnSpc>
                        <a:spcAft>
                          <a:spcPts val="0"/>
                        </a:spcAft>
                      </a:pPr>
                      <a:r>
                        <a:rPr lang="es-CL" sz="1200" dirty="0" err="1" smtClean="0">
                          <a:latin typeface="+mn-lt"/>
                          <a:ea typeface="Calibri"/>
                          <a:cs typeface="Times New Roman"/>
                        </a:rPr>
                        <a:t>OA</a:t>
                      </a:r>
                      <a:r>
                        <a:rPr lang="es-CL" sz="1200" baseline="0" dirty="0" smtClean="0">
                          <a:latin typeface="+mn-lt"/>
                          <a:ea typeface="Calibri"/>
                          <a:cs typeface="Times New Roman"/>
                        </a:rPr>
                        <a:t> 7.</a:t>
                      </a:r>
                      <a:r>
                        <a:rPr lang="es-CL" sz="1600" baseline="0" dirty="0" smtClean="0">
                          <a:latin typeface="+mn-lt"/>
                          <a:ea typeface="Calibri"/>
                          <a:cs typeface="Times New Roman"/>
                        </a:rPr>
                        <a:t> </a:t>
                      </a:r>
                      <a:r>
                        <a:rPr lang="es-CL" sz="1200" dirty="0" smtClean="0"/>
                        <a:t>Reconocer </a:t>
                      </a:r>
                      <a:r>
                        <a:rPr lang="es-CL" sz="1400" dirty="0" smtClean="0"/>
                        <a:t>palabras que se encuentran en diversos soportes asociando algunos fonemas a sus correspondientes grafemas</a:t>
                      </a:r>
                      <a:endParaRPr lang="es-CL" sz="1400" dirty="0">
                        <a:latin typeface="+mn-lt"/>
                        <a:ea typeface="Calibri"/>
                        <a:cs typeface="Times New Roman"/>
                      </a:endParaRPr>
                    </a:p>
                  </a:txBody>
                  <a:tcPr marL="60180" marR="60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13 Rectángulo"/>
          <p:cNvSpPr/>
          <p:nvPr/>
        </p:nvSpPr>
        <p:spPr>
          <a:xfrm>
            <a:off x="3143240" y="1928802"/>
            <a:ext cx="2531975" cy="400110"/>
          </a:xfrm>
          <a:prstGeom prst="rect">
            <a:avLst/>
          </a:prstGeom>
        </p:spPr>
        <p:txBody>
          <a:bodyPr wrap="none">
            <a:spAutoFit/>
          </a:bodyPr>
          <a:lstStyle/>
          <a:p>
            <a:r>
              <a:rPr lang="es-CL" sz="2000" b="1" dirty="0" smtClean="0"/>
              <a:t>Miércoles 13 de Mayo</a:t>
            </a:r>
            <a:endParaRPr lang="es-CL" sz="2000" dirty="0"/>
          </a:p>
        </p:txBody>
      </p:sp>
      <p:sp>
        <p:nvSpPr>
          <p:cNvPr id="15" name="14 Rectángulo"/>
          <p:cNvSpPr/>
          <p:nvPr/>
        </p:nvSpPr>
        <p:spPr>
          <a:xfrm>
            <a:off x="3643306" y="2285992"/>
            <a:ext cx="1358064" cy="369332"/>
          </a:xfrm>
          <a:prstGeom prst="rect">
            <a:avLst/>
          </a:prstGeom>
        </p:spPr>
        <p:txBody>
          <a:bodyPr wrap="none">
            <a:spAutoFit/>
          </a:bodyPr>
          <a:lstStyle/>
          <a:p>
            <a:r>
              <a:rPr lang="es-CL" b="1" dirty="0" smtClean="0"/>
              <a:t>Actividad 1  </a:t>
            </a:r>
            <a:endParaRPr lang="es-CL"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nilo Pixerstick Grupo de niños y marco • Pixers® - Vivimos para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Rectángulo"/>
          <p:cNvSpPr/>
          <p:nvPr/>
        </p:nvSpPr>
        <p:spPr>
          <a:xfrm>
            <a:off x="2571736" y="1142984"/>
            <a:ext cx="4572000" cy="923330"/>
          </a:xfrm>
          <a:prstGeom prst="rect">
            <a:avLst/>
          </a:prstGeom>
        </p:spPr>
        <p:txBody>
          <a:bodyPr>
            <a:spAutoFit/>
          </a:bodyPr>
          <a:lstStyle/>
          <a:p>
            <a:r>
              <a:rPr lang="es-CL" dirty="0" smtClean="0">
                <a:hlinkClick r:id="rId3"/>
              </a:rPr>
              <a:t>https://www.youtube.com/watch?v=yFsWfMJinJA&amp;list=PLvjgV9yudHcdHZbFR3ja7-otJMZJ0ORN_&amp;index=1</a:t>
            </a:r>
            <a:endParaRPr lang="es-CL" dirty="0"/>
          </a:p>
        </p:txBody>
      </p:sp>
      <p:sp>
        <p:nvSpPr>
          <p:cNvPr id="4" name="3 CuadroTexto"/>
          <p:cNvSpPr txBox="1"/>
          <p:nvPr/>
        </p:nvSpPr>
        <p:spPr>
          <a:xfrm>
            <a:off x="2643174" y="142852"/>
            <a:ext cx="2777940" cy="369332"/>
          </a:xfrm>
          <a:prstGeom prst="rect">
            <a:avLst/>
          </a:prstGeom>
          <a:noFill/>
        </p:spPr>
        <p:txBody>
          <a:bodyPr wrap="none" rtlCol="0">
            <a:spAutoFit/>
          </a:bodyPr>
          <a:lstStyle/>
          <a:p>
            <a:r>
              <a:rPr lang="es-CL" dirty="0" smtClean="0"/>
              <a:t>¿Recuerdas qué día es hoy?</a:t>
            </a:r>
          </a:p>
        </p:txBody>
      </p:sp>
      <p:sp>
        <p:nvSpPr>
          <p:cNvPr id="5" name="4 CuadroTexto"/>
          <p:cNvSpPr txBox="1"/>
          <p:nvPr/>
        </p:nvSpPr>
        <p:spPr>
          <a:xfrm>
            <a:off x="2643174" y="428604"/>
            <a:ext cx="3466462" cy="369332"/>
          </a:xfrm>
          <a:prstGeom prst="rect">
            <a:avLst/>
          </a:prstGeom>
          <a:noFill/>
        </p:spPr>
        <p:txBody>
          <a:bodyPr wrap="none" rtlCol="0">
            <a:spAutoFit/>
          </a:bodyPr>
          <a:lstStyle/>
          <a:p>
            <a:r>
              <a:rPr lang="es-CL" dirty="0" smtClean="0"/>
              <a:t>¿En qué estación del año estamos?</a:t>
            </a:r>
            <a:endParaRPr lang="es-CL" dirty="0"/>
          </a:p>
        </p:txBody>
      </p:sp>
      <p:sp>
        <p:nvSpPr>
          <p:cNvPr id="6" name="5 CuadroTexto"/>
          <p:cNvSpPr txBox="1"/>
          <p:nvPr/>
        </p:nvSpPr>
        <p:spPr>
          <a:xfrm>
            <a:off x="2714612" y="714356"/>
            <a:ext cx="3416192" cy="369332"/>
          </a:xfrm>
          <a:prstGeom prst="rect">
            <a:avLst/>
          </a:prstGeom>
          <a:noFill/>
        </p:spPr>
        <p:txBody>
          <a:bodyPr wrap="none" rtlCol="0">
            <a:spAutoFit/>
          </a:bodyPr>
          <a:lstStyle/>
          <a:p>
            <a:r>
              <a:rPr lang="es-CL" dirty="0" smtClean="0"/>
              <a:t>Observa el video de nuestra rutina</a:t>
            </a:r>
            <a:endParaRPr lang="es-CL" dirty="0"/>
          </a:p>
        </p:txBody>
      </p:sp>
      <p:sp>
        <p:nvSpPr>
          <p:cNvPr id="7" name="6 Rectángulo"/>
          <p:cNvSpPr/>
          <p:nvPr/>
        </p:nvSpPr>
        <p:spPr>
          <a:xfrm>
            <a:off x="2643174" y="2214554"/>
            <a:ext cx="4572000" cy="3416320"/>
          </a:xfrm>
          <a:prstGeom prst="rect">
            <a:avLst/>
          </a:prstGeom>
        </p:spPr>
        <p:txBody>
          <a:bodyPr>
            <a:spAutoFit/>
          </a:bodyPr>
          <a:lstStyle/>
          <a:p>
            <a:r>
              <a:rPr lang="es-CL" dirty="0" smtClean="0"/>
              <a:t>¡Estamos listos para comenzar nuestra primera</a:t>
            </a:r>
          </a:p>
          <a:p>
            <a:r>
              <a:rPr lang="es-CL" dirty="0" smtClean="0"/>
              <a:t>Actividad!</a:t>
            </a:r>
          </a:p>
          <a:p>
            <a:r>
              <a:rPr lang="es-CL" dirty="0" smtClean="0"/>
              <a:t>Hoy vamos a continuar recordando el sonido de  algunas vocales y vamos a aprender algunas palabras que  comienzan con sus sonidos</a:t>
            </a:r>
          </a:p>
          <a:p>
            <a:endParaRPr lang="es-CL" dirty="0" smtClean="0"/>
          </a:p>
          <a:p>
            <a:r>
              <a:rPr lang="es-CL" dirty="0" smtClean="0"/>
              <a:t>Hoy trabajarás con las vocales que nos falta repasar</a:t>
            </a:r>
          </a:p>
          <a:p>
            <a:endParaRPr lang="es-CL" dirty="0" smtClean="0"/>
          </a:p>
          <a:p>
            <a:endParaRPr lang="es-CL" dirty="0" smtClean="0"/>
          </a:p>
          <a:p>
            <a:endParaRPr lang="es-CL" dirty="0"/>
          </a:p>
        </p:txBody>
      </p:sp>
      <p:pic>
        <p:nvPicPr>
          <p:cNvPr id="2052" name="Picture 4" descr="Significado Esotérico de la Letra «i» | WiccaReencarnada"/>
          <p:cNvPicPr>
            <a:picLocks noChangeAspect="1" noChangeArrowheads="1"/>
          </p:cNvPicPr>
          <p:nvPr/>
        </p:nvPicPr>
        <p:blipFill>
          <a:blip r:embed="rId4" cstate="print"/>
          <a:srcRect/>
          <a:stretch>
            <a:fillRect/>
          </a:stretch>
        </p:blipFill>
        <p:spPr bwMode="auto">
          <a:xfrm flipH="1">
            <a:off x="3071802" y="4857760"/>
            <a:ext cx="942999" cy="1422357"/>
          </a:xfrm>
          <a:prstGeom prst="rect">
            <a:avLst/>
          </a:prstGeom>
          <a:noFill/>
        </p:spPr>
      </p:pic>
      <p:pic>
        <p:nvPicPr>
          <p:cNvPr id="2054" name="Picture 6" descr="Grafia vocales minusculas"/>
          <p:cNvPicPr>
            <a:picLocks noChangeAspect="1" noChangeArrowheads="1"/>
          </p:cNvPicPr>
          <p:nvPr/>
        </p:nvPicPr>
        <p:blipFill>
          <a:blip r:embed="rId5" cstate="print"/>
          <a:srcRect/>
          <a:stretch>
            <a:fillRect/>
          </a:stretch>
        </p:blipFill>
        <p:spPr bwMode="auto">
          <a:xfrm>
            <a:off x="5000628" y="5143512"/>
            <a:ext cx="1444715" cy="10235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42852"/>
            <a:ext cx="9572660" cy="923330"/>
          </a:xfrm>
          <a:prstGeom prst="rect">
            <a:avLst/>
          </a:prstGeom>
        </p:spPr>
        <p:txBody>
          <a:bodyPr wrap="square">
            <a:spAutoFit/>
          </a:bodyPr>
          <a:lstStyle/>
          <a:p>
            <a:r>
              <a:rPr lang="es-CL" dirty="0" smtClean="0"/>
              <a:t>Antes de continuar observa este vídeo  </a:t>
            </a:r>
            <a:r>
              <a:rPr lang="es-CL" dirty="0" err="1" smtClean="0">
                <a:hlinkClick r:id="rId2"/>
              </a:rPr>
              <a:t>https://www.youtube.com/watch?v=etLrs8qrNNo</a:t>
            </a:r>
            <a:endParaRPr lang="es-CL" dirty="0" smtClean="0"/>
          </a:p>
          <a:p>
            <a:r>
              <a:rPr lang="es-CL" dirty="0" smtClean="0"/>
              <a:t>Nombra estas imágenes.  </a:t>
            </a:r>
          </a:p>
          <a:p>
            <a:r>
              <a:rPr lang="es-CL" dirty="0" smtClean="0"/>
              <a:t>Señala cuál es la vocal que suena como el inicio de estas palabras</a:t>
            </a:r>
            <a:endParaRPr lang="es-CL" dirty="0"/>
          </a:p>
        </p:txBody>
      </p:sp>
      <p:pic>
        <p:nvPicPr>
          <p:cNvPr id="3" name="Picture 2" descr="EMBERA CHAMI"/>
          <p:cNvPicPr>
            <a:picLocks noChangeAspect="1" noChangeArrowheads="1"/>
          </p:cNvPicPr>
          <p:nvPr/>
        </p:nvPicPr>
        <p:blipFill>
          <a:blip r:embed="rId3"/>
          <a:srcRect/>
          <a:stretch>
            <a:fillRect/>
          </a:stretch>
        </p:blipFill>
        <p:spPr bwMode="auto">
          <a:xfrm>
            <a:off x="1285852" y="5000636"/>
            <a:ext cx="6500858" cy="1589088"/>
          </a:xfrm>
          <a:prstGeom prst="rect">
            <a:avLst/>
          </a:prstGeom>
          <a:noFill/>
        </p:spPr>
      </p:pic>
      <p:pic>
        <p:nvPicPr>
          <p:cNvPr id="5" name="4 Imagen" descr="EL IGLÚ.jpg"/>
          <p:cNvPicPr>
            <a:picLocks noChangeAspect="1"/>
          </p:cNvPicPr>
          <p:nvPr/>
        </p:nvPicPr>
        <p:blipFill>
          <a:blip r:embed="rId4"/>
          <a:stretch>
            <a:fillRect/>
          </a:stretch>
        </p:blipFill>
        <p:spPr>
          <a:xfrm>
            <a:off x="642910" y="1142984"/>
            <a:ext cx="1952622" cy="1952622"/>
          </a:xfrm>
          <a:prstGeom prst="rect">
            <a:avLst/>
          </a:prstGeom>
        </p:spPr>
      </p:pic>
      <p:pic>
        <p:nvPicPr>
          <p:cNvPr id="6" name="5 Imagen" descr="1448300474_vinilos-infantiles-indio.png"/>
          <p:cNvPicPr>
            <a:picLocks noChangeAspect="1"/>
          </p:cNvPicPr>
          <p:nvPr/>
        </p:nvPicPr>
        <p:blipFill>
          <a:blip r:embed="rId5"/>
          <a:srcRect l="20455" r="18181"/>
          <a:stretch>
            <a:fillRect/>
          </a:stretch>
        </p:blipFill>
        <p:spPr>
          <a:xfrm>
            <a:off x="4714876" y="1714488"/>
            <a:ext cx="1665803" cy="2714624"/>
          </a:xfrm>
          <a:prstGeom prst="rect">
            <a:avLst/>
          </a:prstGeom>
        </p:spPr>
      </p:pic>
      <p:pic>
        <p:nvPicPr>
          <p:cNvPr id="7" name="6 Imagen" descr="gif_fire300.gif"/>
          <p:cNvPicPr>
            <a:picLocks noChangeAspect="1"/>
          </p:cNvPicPr>
          <p:nvPr/>
        </p:nvPicPr>
        <p:blipFill>
          <a:blip r:embed="rId6"/>
          <a:stretch>
            <a:fillRect/>
          </a:stretch>
        </p:blipFill>
        <p:spPr>
          <a:xfrm>
            <a:off x="6715140" y="2643182"/>
            <a:ext cx="1979705" cy="2363827"/>
          </a:xfrm>
          <a:prstGeom prst="rect">
            <a:avLst/>
          </a:prstGeom>
        </p:spPr>
      </p:pic>
      <p:pic>
        <p:nvPicPr>
          <p:cNvPr id="9" name="8 Imagen" descr="uninhabited-clipart-1.jpg"/>
          <p:cNvPicPr>
            <a:picLocks noChangeAspect="1"/>
          </p:cNvPicPr>
          <p:nvPr/>
        </p:nvPicPr>
        <p:blipFill>
          <a:blip r:embed="rId7"/>
          <a:stretch>
            <a:fillRect/>
          </a:stretch>
        </p:blipFill>
        <p:spPr>
          <a:xfrm>
            <a:off x="357158" y="3143248"/>
            <a:ext cx="1933580" cy="1933580"/>
          </a:xfrm>
          <a:prstGeom prst="rect">
            <a:avLst/>
          </a:prstGeom>
        </p:spPr>
      </p:pic>
      <p:pic>
        <p:nvPicPr>
          <p:cNvPr id="10" name="9 Imagen" descr="descarga (1).png"/>
          <p:cNvPicPr>
            <a:picLocks noChangeAspect="1"/>
          </p:cNvPicPr>
          <p:nvPr/>
        </p:nvPicPr>
        <p:blipFill>
          <a:blip r:embed="rId8"/>
          <a:stretch>
            <a:fillRect/>
          </a:stretch>
        </p:blipFill>
        <p:spPr>
          <a:xfrm>
            <a:off x="2571736" y="2786058"/>
            <a:ext cx="1714512" cy="1714512"/>
          </a:xfrm>
          <a:prstGeom prst="rect">
            <a:avLst/>
          </a:prstGeom>
        </p:spPr>
      </p:pic>
      <p:pic>
        <p:nvPicPr>
          <p:cNvPr id="11" name="10 Imagen" descr="magnet-213741_640.jpg"/>
          <p:cNvPicPr>
            <a:picLocks noChangeAspect="1"/>
          </p:cNvPicPr>
          <p:nvPr/>
        </p:nvPicPr>
        <p:blipFill>
          <a:blip r:embed="rId9" cstate="print"/>
          <a:stretch>
            <a:fillRect/>
          </a:stretch>
        </p:blipFill>
        <p:spPr>
          <a:xfrm rot="19067918">
            <a:off x="2892986" y="1325471"/>
            <a:ext cx="1129082" cy="966776"/>
          </a:xfrm>
          <a:prstGeom prst="rect">
            <a:avLst/>
          </a:prstGeom>
        </p:spPr>
      </p:pic>
      <p:pic>
        <p:nvPicPr>
          <p:cNvPr id="12" name="11 Imagen" descr="mariage-gifs-animes-1927715.jpg"/>
          <p:cNvPicPr>
            <a:picLocks noChangeAspect="1"/>
          </p:cNvPicPr>
          <p:nvPr/>
        </p:nvPicPr>
        <p:blipFill>
          <a:blip r:embed="rId10"/>
          <a:stretch>
            <a:fillRect/>
          </a:stretch>
        </p:blipFill>
        <p:spPr>
          <a:xfrm>
            <a:off x="6929454" y="857232"/>
            <a:ext cx="1643074" cy="1714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MBERA CHAMI"/>
          <p:cNvPicPr>
            <a:picLocks noChangeAspect="1" noChangeArrowheads="1"/>
          </p:cNvPicPr>
          <p:nvPr/>
        </p:nvPicPr>
        <p:blipFill>
          <a:blip r:embed="rId2"/>
          <a:srcRect/>
          <a:stretch>
            <a:fillRect/>
          </a:stretch>
        </p:blipFill>
        <p:spPr bwMode="auto">
          <a:xfrm>
            <a:off x="1285852" y="5000636"/>
            <a:ext cx="6500858" cy="1589088"/>
          </a:xfrm>
          <a:prstGeom prst="rect">
            <a:avLst/>
          </a:prstGeom>
          <a:noFill/>
        </p:spPr>
      </p:pic>
      <p:sp>
        <p:nvSpPr>
          <p:cNvPr id="3" name="2 Rectángulo"/>
          <p:cNvSpPr/>
          <p:nvPr/>
        </p:nvSpPr>
        <p:spPr>
          <a:xfrm>
            <a:off x="214282" y="214290"/>
            <a:ext cx="6500842" cy="646331"/>
          </a:xfrm>
          <a:prstGeom prst="rect">
            <a:avLst/>
          </a:prstGeom>
        </p:spPr>
        <p:txBody>
          <a:bodyPr wrap="square">
            <a:spAutoFit/>
          </a:bodyPr>
          <a:lstStyle/>
          <a:p>
            <a:r>
              <a:rPr lang="es-CL" dirty="0" smtClean="0"/>
              <a:t>Nombra estas imágenes.  </a:t>
            </a:r>
          </a:p>
          <a:p>
            <a:r>
              <a:rPr lang="es-CL" dirty="0" smtClean="0"/>
              <a:t>Señala cuál es la vocal que suena como el inicio de estas palabras</a:t>
            </a:r>
            <a:endParaRPr lang="es-CL" dirty="0"/>
          </a:p>
        </p:txBody>
      </p:sp>
      <p:pic>
        <p:nvPicPr>
          <p:cNvPr id="4" name="3 Imagen" descr="grape-clip-art-grapes-purple.png"/>
          <p:cNvPicPr>
            <a:picLocks noChangeAspect="1"/>
          </p:cNvPicPr>
          <p:nvPr/>
        </p:nvPicPr>
        <p:blipFill>
          <a:blip r:embed="rId3" cstate="print"/>
          <a:stretch>
            <a:fillRect/>
          </a:stretch>
        </p:blipFill>
        <p:spPr>
          <a:xfrm>
            <a:off x="857224" y="1090598"/>
            <a:ext cx="1357322" cy="1722490"/>
          </a:xfrm>
          <a:prstGeom prst="rect">
            <a:avLst/>
          </a:prstGeom>
        </p:spPr>
      </p:pic>
      <p:pic>
        <p:nvPicPr>
          <p:cNvPr id="5" name="4 Imagen" descr="fd017aacf8de0683db7c5b36ca283bcd.png"/>
          <p:cNvPicPr>
            <a:picLocks noChangeAspect="1"/>
          </p:cNvPicPr>
          <p:nvPr/>
        </p:nvPicPr>
        <p:blipFill>
          <a:blip r:embed="rId4"/>
          <a:stretch>
            <a:fillRect/>
          </a:stretch>
        </p:blipFill>
        <p:spPr>
          <a:xfrm>
            <a:off x="6505116" y="642918"/>
            <a:ext cx="2149220" cy="2000264"/>
          </a:xfrm>
          <a:prstGeom prst="rect">
            <a:avLst/>
          </a:prstGeom>
        </p:spPr>
      </p:pic>
      <p:pic>
        <p:nvPicPr>
          <p:cNvPr id="6" name="5 Imagen" descr="fotolia_2477378_XS.jpg"/>
          <p:cNvPicPr>
            <a:picLocks noChangeAspect="1"/>
          </p:cNvPicPr>
          <p:nvPr/>
        </p:nvPicPr>
        <p:blipFill>
          <a:blip r:embed="rId5"/>
          <a:stretch>
            <a:fillRect/>
          </a:stretch>
        </p:blipFill>
        <p:spPr>
          <a:xfrm>
            <a:off x="3428992" y="1142984"/>
            <a:ext cx="2696531" cy="1938338"/>
          </a:xfrm>
          <a:prstGeom prst="rect">
            <a:avLst/>
          </a:prstGeom>
        </p:spPr>
      </p:pic>
      <p:pic>
        <p:nvPicPr>
          <p:cNvPr id="7" name="6 Imagen" descr="3cce48576433a8845318c8fa28b52d35.jpg"/>
          <p:cNvPicPr>
            <a:picLocks noChangeAspect="1"/>
          </p:cNvPicPr>
          <p:nvPr/>
        </p:nvPicPr>
        <p:blipFill>
          <a:blip r:embed="rId6"/>
          <a:stretch>
            <a:fillRect/>
          </a:stretch>
        </p:blipFill>
        <p:spPr>
          <a:xfrm>
            <a:off x="428596" y="3000372"/>
            <a:ext cx="2076452" cy="2208991"/>
          </a:xfrm>
          <a:prstGeom prst="rect">
            <a:avLst/>
          </a:prstGeom>
        </p:spPr>
      </p:pic>
      <p:pic>
        <p:nvPicPr>
          <p:cNvPr id="8" name="7 Imagen" descr="Hula-Hoop-Anime-89562.gif"/>
          <p:cNvPicPr>
            <a:picLocks noChangeAspect="1"/>
          </p:cNvPicPr>
          <p:nvPr/>
        </p:nvPicPr>
        <p:blipFill>
          <a:blip r:embed="rId7"/>
          <a:stretch>
            <a:fillRect/>
          </a:stretch>
        </p:blipFill>
        <p:spPr>
          <a:xfrm>
            <a:off x="6281730" y="2714620"/>
            <a:ext cx="2862270" cy="2207602"/>
          </a:xfrm>
          <a:prstGeom prst="rect">
            <a:avLst/>
          </a:prstGeom>
        </p:spPr>
      </p:pic>
      <p:pic>
        <p:nvPicPr>
          <p:cNvPr id="9" name="8 Imagen" descr="one-clipart-number-one-gray-md.png"/>
          <p:cNvPicPr>
            <a:picLocks noChangeAspect="1"/>
          </p:cNvPicPr>
          <p:nvPr/>
        </p:nvPicPr>
        <p:blipFill>
          <a:blip r:embed="rId8"/>
          <a:stretch>
            <a:fillRect/>
          </a:stretch>
        </p:blipFill>
        <p:spPr>
          <a:xfrm>
            <a:off x="5143504" y="3500438"/>
            <a:ext cx="1000132" cy="1399246"/>
          </a:xfrm>
          <a:prstGeom prst="rect">
            <a:avLst/>
          </a:prstGeom>
        </p:spPr>
      </p:pic>
      <p:pic>
        <p:nvPicPr>
          <p:cNvPr id="10" name="9 Imagen" descr="nails1600.png"/>
          <p:cNvPicPr>
            <a:picLocks noChangeAspect="1"/>
          </p:cNvPicPr>
          <p:nvPr/>
        </p:nvPicPr>
        <p:blipFill>
          <a:blip r:embed="rId9" cstate="print"/>
          <a:stretch>
            <a:fillRect/>
          </a:stretch>
        </p:blipFill>
        <p:spPr>
          <a:xfrm>
            <a:off x="3000364" y="3429000"/>
            <a:ext cx="1512582" cy="1512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857232"/>
            <a:ext cx="7929618" cy="738664"/>
          </a:xfrm>
          <a:prstGeom prst="rect">
            <a:avLst/>
          </a:prstGeom>
        </p:spPr>
        <p:txBody>
          <a:bodyPr wrap="square">
            <a:spAutoFit/>
          </a:bodyPr>
          <a:lstStyle/>
          <a:p>
            <a:r>
              <a:rPr lang="es-CL" sz="1400" dirty="0" smtClean="0"/>
              <a:t>1- Señala y nombra las vocales que ves en esta lámina. ¿Qué dibujo comienza con  el sonido de cada vocal?</a:t>
            </a:r>
          </a:p>
          <a:p>
            <a:r>
              <a:rPr lang="es-CL" sz="1400" dirty="0" smtClean="0"/>
              <a:t>2. Une cada vocal con el dibujo que corresponde y colorea.</a:t>
            </a:r>
          </a:p>
          <a:p>
            <a:r>
              <a:rPr lang="es-CL" sz="1400" dirty="0" smtClean="0"/>
              <a:t> </a:t>
            </a:r>
            <a:endParaRPr lang="es-CL" dirty="0"/>
          </a:p>
        </p:txBody>
      </p:sp>
      <p:pic>
        <p:nvPicPr>
          <p:cNvPr id="18440" name="Picture 8" descr="Abejas para colorear 🥇 ¡DIBUJOS para imprimir y pintar!"/>
          <p:cNvPicPr>
            <a:picLocks noChangeAspect="1" noChangeArrowheads="1"/>
          </p:cNvPicPr>
          <p:nvPr/>
        </p:nvPicPr>
        <p:blipFill>
          <a:blip r:embed="rId2"/>
          <a:srcRect/>
          <a:stretch>
            <a:fillRect/>
          </a:stretch>
        </p:blipFill>
        <p:spPr bwMode="auto">
          <a:xfrm>
            <a:off x="1428728" y="1643050"/>
            <a:ext cx="1785950" cy="1785950"/>
          </a:xfrm>
          <a:prstGeom prst="rect">
            <a:avLst/>
          </a:prstGeom>
          <a:noFill/>
        </p:spPr>
      </p:pic>
      <p:pic>
        <p:nvPicPr>
          <p:cNvPr id="18442" name="Picture 10" descr="Dibujo De Escalera Para Colorear - Ultra Coloring Pages"/>
          <p:cNvPicPr>
            <a:picLocks noChangeAspect="1" noChangeArrowheads="1"/>
          </p:cNvPicPr>
          <p:nvPr/>
        </p:nvPicPr>
        <p:blipFill>
          <a:blip r:embed="rId3"/>
          <a:srcRect l="16113" t="2930" r="16503" b="3320"/>
          <a:stretch>
            <a:fillRect/>
          </a:stretch>
        </p:blipFill>
        <p:spPr bwMode="auto">
          <a:xfrm rot="20888684">
            <a:off x="179852" y="1619688"/>
            <a:ext cx="1359940" cy="1892091"/>
          </a:xfrm>
          <a:prstGeom prst="rect">
            <a:avLst/>
          </a:prstGeom>
          <a:noFill/>
        </p:spPr>
      </p:pic>
      <p:pic>
        <p:nvPicPr>
          <p:cNvPr id="18446" name="Picture 14" descr="Icono Iman Gratis de Streamline free icons"/>
          <p:cNvPicPr>
            <a:picLocks noChangeAspect="1" noChangeArrowheads="1"/>
          </p:cNvPicPr>
          <p:nvPr/>
        </p:nvPicPr>
        <p:blipFill>
          <a:blip r:embed="rId4"/>
          <a:srcRect/>
          <a:stretch>
            <a:fillRect/>
          </a:stretch>
        </p:blipFill>
        <p:spPr bwMode="auto">
          <a:xfrm>
            <a:off x="5286380" y="1857364"/>
            <a:ext cx="1571636" cy="1571636"/>
          </a:xfrm>
          <a:prstGeom prst="rect">
            <a:avLst/>
          </a:prstGeom>
          <a:noFill/>
        </p:spPr>
      </p:pic>
      <p:sp>
        <p:nvSpPr>
          <p:cNvPr id="12" name="11 CuadroTexto"/>
          <p:cNvSpPr txBox="1"/>
          <p:nvPr/>
        </p:nvSpPr>
        <p:spPr>
          <a:xfrm>
            <a:off x="714349" y="4857760"/>
            <a:ext cx="8429651" cy="1569660"/>
          </a:xfrm>
          <a:prstGeom prst="rect">
            <a:avLst/>
          </a:prstGeom>
          <a:noFill/>
        </p:spPr>
        <p:txBody>
          <a:bodyPr wrap="square" rtlCol="0">
            <a:spAutoFit/>
          </a:bodyPr>
          <a:lstStyle/>
          <a:p>
            <a:r>
              <a:rPr lang="es-CL" sz="9600" dirty="0" smtClean="0">
                <a:latin typeface="Comic Sans MS" pitchFamily="66" charset="0"/>
                <a:ea typeface="Gulim" pitchFamily="34" charset="-127"/>
                <a:cs typeface="Aharoni" pitchFamily="2" charset="-79"/>
              </a:rPr>
              <a:t>a   e   i   o    u</a:t>
            </a:r>
            <a:endParaRPr lang="es-CL" sz="9600" dirty="0">
              <a:latin typeface="Comic Sans MS" pitchFamily="66" charset="0"/>
              <a:ea typeface="Gulim" pitchFamily="34" charset="-127"/>
              <a:cs typeface="Aharoni" pitchFamily="2" charset="-79"/>
            </a:endParaRPr>
          </a:p>
        </p:txBody>
      </p:sp>
      <p:sp>
        <p:nvSpPr>
          <p:cNvPr id="13" name="12 CuadroTexto"/>
          <p:cNvSpPr txBox="1"/>
          <p:nvPr/>
        </p:nvSpPr>
        <p:spPr>
          <a:xfrm>
            <a:off x="1928794" y="6429396"/>
            <a:ext cx="5279330" cy="276999"/>
          </a:xfrm>
          <a:prstGeom prst="rect">
            <a:avLst/>
          </a:prstGeom>
          <a:noFill/>
        </p:spPr>
        <p:txBody>
          <a:bodyPr wrap="none" rtlCol="0">
            <a:spAutoFit/>
          </a:bodyPr>
          <a:lstStyle/>
          <a:p>
            <a:r>
              <a:rPr lang="es-CL" sz="1200" dirty="0" smtClean="0"/>
              <a:t>Saque una foto de la lámina impresa o dibujada por el niño(a) y envíela por mail </a:t>
            </a:r>
            <a:endParaRPr lang="es-CL" sz="1200" dirty="0"/>
          </a:p>
        </p:txBody>
      </p:sp>
      <p:pic>
        <p:nvPicPr>
          <p:cNvPr id="18452" name="Picture 20" descr="DIBUJOS DE OJOS PARA COLOREAR | Dibujos para colorear | Ojos para ..."/>
          <p:cNvPicPr>
            <a:picLocks noChangeAspect="1" noChangeArrowheads="1"/>
          </p:cNvPicPr>
          <p:nvPr/>
        </p:nvPicPr>
        <p:blipFill>
          <a:blip r:embed="rId5"/>
          <a:srcRect/>
          <a:stretch>
            <a:fillRect/>
          </a:stretch>
        </p:blipFill>
        <p:spPr bwMode="auto">
          <a:xfrm>
            <a:off x="7215206" y="1785926"/>
            <a:ext cx="1600168" cy="1600168"/>
          </a:xfrm>
          <a:prstGeom prst="rect">
            <a:avLst/>
          </a:prstGeom>
          <a:noFill/>
        </p:spPr>
      </p:pic>
      <p:sp>
        <p:nvSpPr>
          <p:cNvPr id="18454" name="AutoShape 22" descr="ᐈ Dibujos de Uvas【TOP 30】Viñedo de uva para pintar"/>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8455" name="Picture 23"/>
          <p:cNvPicPr>
            <a:picLocks noChangeAspect="1" noChangeArrowheads="1"/>
          </p:cNvPicPr>
          <p:nvPr/>
        </p:nvPicPr>
        <p:blipFill>
          <a:blip r:embed="rId6" cstate="print"/>
          <a:srcRect/>
          <a:stretch>
            <a:fillRect/>
          </a:stretch>
        </p:blipFill>
        <p:spPr bwMode="auto">
          <a:xfrm>
            <a:off x="3357554" y="1643050"/>
            <a:ext cx="1500198" cy="1901032"/>
          </a:xfrm>
          <a:prstGeom prst="rect">
            <a:avLst/>
          </a:prstGeom>
          <a:noFill/>
          <a:ln w="9525">
            <a:noFill/>
            <a:miter lim="800000"/>
            <a:headEnd/>
            <a:tailEnd/>
          </a:ln>
          <a:effectLst/>
        </p:spPr>
      </p:pic>
      <p:sp>
        <p:nvSpPr>
          <p:cNvPr id="17" name="16 Rectángulo"/>
          <p:cNvSpPr/>
          <p:nvPr/>
        </p:nvSpPr>
        <p:spPr>
          <a:xfrm>
            <a:off x="357158" y="214290"/>
            <a:ext cx="8429668" cy="646331"/>
          </a:xfrm>
          <a:prstGeom prst="rect">
            <a:avLst/>
          </a:prstGeom>
        </p:spPr>
        <p:txBody>
          <a:bodyPr wrap="square">
            <a:spAutoFit/>
          </a:bodyPr>
          <a:lstStyle/>
          <a:p>
            <a:r>
              <a:rPr lang="es-CL" sz="1200" dirty="0" smtClean="0"/>
              <a:t>Si no pueden imprimir esta  página, el niño grafica en una hoja las vocales como están en el modelo y  también  copia los   dibujos  que aparecen  en la lámina. No importa que dibuje las cosas de manera diferente. El adulto guía la actividad, pero no interviene en la tarea. Es importante  permitir que el niño represente los elementos como él quiera.</a:t>
            </a:r>
            <a:endParaRPr lang="es-CL"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xplorando En La Normal: FONDOS PARA CONTENIDOS DIGITALES"/>
          <p:cNvPicPr>
            <a:picLocks noChangeAspect="1" noChangeArrowheads="1"/>
          </p:cNvPicPr>
          <p:nvPr/>
        </p:nvPicPr>
        <p:blipFill>
          <a:blip r:embed="rId2"/>
          <a:srcRect/>
          <a:stretch>
            <a:fillRect/>
          </a:stretch>
        </p:blipFill>
        <p:spPr bwMode="auto">
          <a:xfrm>
            <a:off x="0" y="-1"/>
            <a:ext cx="9144000" cy="6853651"/>
          </a:xfrm>
          <a:prstGeom prst="rect">
            <a:avLst/>
          </a:prstGeom>
          <a:noFill/>
        </p:spPr>
      </p:pic>
      <p:pic>
        <p:nvPicPr>
          <p:cNvPr id="3" name="2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57224" y="4429132"/>
            <a:ext cx="3405174" cy="952495"/>
          </a:xfrm>
          <a:prstGeom prst="rect">
            <a:avLst/>
          </a:prstGeom>
          <a:noFill/>
          <a:ln>
            <a:noFill/>
          </a:ln>
        </p:spPr>
      </p:pic>
      <p:sp>
        <p:nvSpPr>
          <p:cNvPr id="4" name="3 Rectángulo"/>
          <p:cNvSpPr/>
          <p:nvPr/>
        </p:nvSpPr>
        <p:spPr>
          <a:xfrm>
            <a:off x="1142976" y="5643578"/>
            <a:ext cx="2906565" cy="369332"/>
          </a:xfrm>
          <a:prstGeom prst="rect">
            <a:avLst/>
          </a:prstGeom>
        </p:spPr>
        <p:txBody>
          <a:bodyPr wrap="none">
            <a:spAutoFit/>
          </a:bodyPr>
          <a:lstStyle/>
          <a:p>
            <a:r>
              <a:rPr lang="es-CL" dirty="0" smtClean="0"/>
              <a:t> SI        MAS O MENOS       NO</a:t>
            </a:r>
            <a:endParaRPr lang="es-CL" dirty="0"/>
          </a:p>
        </p:txBody>
      </p:sp>
      <p:sp>
        <p:nvSpPr>
          <p:cNvPr id="5" name="4 Rectángulo"/>
          <p:cNvSpPr/>
          <p:nvPr/>
        </p:nvSpPr>
        <p:spPr>
          <a:xfrm>
            <a:off x="714348" y="3786190"/>
            <a:ext cx="3298211" cy="369332"/>
          </a:xfrm>
          <a:prstGeom prst="rect">
            <a:avLst/>
          </a:prstGeom>
        </p:spPr>
        <p:txBody>
          <a:bodyPr wrap="none">
            <a:spAutoFit/>
          </a:bodyPr>
          <a:lstStyle/>
          <a:p>
            <a:r>
              <a:rPr lang="es-CL" dirty="0" smtClean="0"/>
              <a:t>¿Te gustó  realizar esta actividad?</a:t>
            </a:r>
            <a:endParaRPr lang="es-CL" dirty="0"/>
          </a:p>
        </p:txBody>
      </p:sp>
      <p:sp>
        <p:nvSpPr>
          <p:cNvPr id="6" name="5 CuadroTexto"/>
          <p:cNvSpPr txBox="1"/>
          <p:nvPr/>
        </p:nvSpPr>
        <p:spPr>
          <a:xfrm>
            <a:off x="1000100" y="1785926"/>
            <a:ext cx="237566" cy="369332"/>
          </a:xfrm>
          <a:prstGeom prst="rect">
            <a:avLst/>
          </a:prstGeom>
          <a:noFill/>
        </p:spPr>
        <p:txBody>
          <a:bodyPr wrap="none" rtlCol="0">
            <a:spAutoFit/>
          </a:bodyPr>
          <a:lstStyle/>
          <a:p>
            <a:r>
              <a:rPr lang="es-CL" dirty="0" smtClean="0"/>
              <a:t> </a:t>
            </a:r>
            <a:endParaRPr lang="es-CL" dirty="0"/>
          </a:p>
        </p:txBody>
      </p:sp>
      <p:sp>
        <p:nvSpPr>
          <p:cNvPr id="7" name="6 Rectángulo"/>
          <p:cNvSpPr/>
          <p:nvPr/>
        </p:nvSpPr>
        <p:spPr>
          <a:xfrm>
            <a:off x="571472" y="1714488"/>
            <a:ext cx="7286676" cy="369332"/>
          </a:xfrm>
          <a:prstGeom prst="rect">
            <a:avLst/>
          </a:prstGeom>
        </p:spPr>
        <p:txBody>
          <a:bodyPr wrap="square">
            <a:spAutoFit/>
          </a:bodyPr>
          <a:lstStyle/>
          <a:p>
            <a:r>
              <a:rPr lang="es-CL" dirty="0" smtClean="0"/>
              <a:t>¿Qué palabras aprendiste que comienzan con </a:t>
            </a:r>
            <a:r>
              <a:rPr lang="es-CL" b="1" dirty="0" smtClean="0"/>
              <a:t>sonido i ?</a:t>
            </a:r>
            <a:endParaRPr lang="es-CL" b="1" dirty="0"/>
          </a:p>
        </p:txBody>
      </p:sp>
      <p:sp>
        <p:nvSpPr>
          <p:cNvPr id="9" name="8 Rectángulo"/>
          <p:cNvSpPr/>
          <p:nvPr/>
        </p:nvSpPr>
        <p:spPr>
          <a:xfrm>
            <a:off x="642910" y="2714620"/>
            <a:ext cx="6143668" cy="369332"/>
          </a:xfrm>
          <a:prstGeom prst="rect">
            <a:avLst/>
          </a:prstGeom>
        </p:spPr>
        <p:txBody>
          <a:bodyPr wrap="square">
            <a:spAutoFit/>
          </a:bodyPr>
          <a:lstStyle/>
          <a:p>
            <a:r>
              <a:rPr lang="es-CL" dirty="0" smtClean="0"/>
              <a:t>¿Qué palabras aprendiste que comienzan con </a:t>
            </a:r>
            <a:r>
              <a:rPr lang="es-CL" b="1" dirty="0" smtClean="0"/>
              <a:t>sonido u ?</a:t>
            </a:r>
            <a:endParaRPr lang="es-CL" b="1" dirty="0"/>
          </a:p>
        </p:txBody>
      </p:sp>
      <p:pic>
        <p:nvPicPr>
          <p:cNvPr id="10" name="9 Imagen" descr="images (2).jpg"/>
          <p:cNvPicPr>
            <a:picLocks noChangeAspect="1"/>
          </p:cNvPicPr>
          <p:nvPr/>
        </p:nvPicPr>
        <p:blipFill>
          <a:blip r:embed="rId4"/>
          <a:stretch>
            <a:fillRect/>
          </a:stretch>
        </p:blipFill>
        <p:spPr>
          <a:xfrm>
            <a:off x="6572264" y="500042"/>
            <a:ext cx="2001851" cy="1992954"/>
          </a:xfrm>
          <a:prstGeom prst="rect">
            <a:avLst/>
          </a:prstGeom>
        </p:spPr>
      </p:pic>
      <p:sp>
        <p:nvSpPr>
          <p:cNvPr id="11" name="10 CuadroTexto"/>
          <p:cNvSpPr txBox="1"/>
          <p:nvPr/>
        </p:nvSpPr>
        <p:spPr>
          <a:xfrm>
            <a:off x="714348" y="1214422"/>
            <a:ext cx="2500364" cy="369332"/>
          </a:xfrm>
          <a:prstGeom prst="rect">
            <a:avLst/>
          </a:prstGeom>
          <a:noFill/>
        </p:spPr>
        <p:txBody>
          <a:bodyPr wrap="none" rtlCol="0">
            <a:spAutoFit/>
          </a:bodyPr>
          <a:lstStyle/>
          <a:p>
            <a:r>
              <a:rPr lang="es-CL" dirty="0" smtClean="0"/>
              <a:t>Repasemos lo aprendido</a:t>
            </a: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lantilla de marco con niños felices - Descargar Vectores Gratis ..."/>
          <p:cNvPicPr>
            <a:picLocks noChangeAspect="1" noChangeArrowheads="1"/>
          </p:cNvPicPr>
          <p:nvPr/>
        </p:nvPicPr>
        <p:blipFill>
          <a:blip r:embed="rId2"/>
          <a:srcRect/>
          <a:stretch>
            <a:fillRect/>
          </a:stretch>
        </p:blipFill>
        <p:spPr bwMode="auto">
          <a:xfrm>
            <a:off x="0" y="0"/>
            <a:ext cx="9144000" cy="6889711"/>
          </a:xfrm>
          <a:prstGeom prst="rect">
            <a:avLst/>
          </a:prstGeom>
          <a:noFill/>
        </p:spPr>
      </p:pic>
      <p:graphicFrame>
        <p:nvGraphicFramePr>
          <p:cNvPr id="3" name="2 Tabla"/>
          <p:cNvGraphicFramePr>
            <a:graphicFrameLocks noGrp="1"/>
          </p:cNvGraphicFramePr>
          <p:nvPr/>
        </p:nvGraphicFramePr>
        <p:xfrm>
          <a:off x="1714480" y="2857496"/>
          <a:ext cx="5286412" cy="2525203"/>
        </p:xfrm>
        <a:graphic>
          <a:graphicData uri="http://schemas.openxmlformats.org/drawingml/2006/table">
            <a:tbl>
              <a:tblPr/>
              <a:tblGrid>
                <a:gridCol w="1119218"/>
                <a:gridCol w="4167194"/>
              </a:tblGrid>
              <a:tr h="1000132">
                <a:tc>
                  <a:txBody>
                    <a:bodyPr/>
                    <a:lstStyle/>
                    <a:p>
                      <a:pPr algn="just">
                        <a:lnSpc>
                          <a:spcPct val="115000"/>
                        </a:lnSpc>
                        <a:spcAft>
                          <a:spcPts val="0"/>
                        </a:spcAft>
                      </a:pPr>
                      <a:r>
                        <a:rPr lang="es-CL" sz="1400" b="1" dirty="0" smtClean="0">
                          <a:solidFill>
                            <a:srgbClr val="000000"/>
                          </a:solidFill>
                          <a:latin typeface="+mn-lt"/>
                          <a:ea typeface="Calibri"/>
                          <a:cs typeface="gobCL"/>
                        </a:rPr>
                        <a:t>Ámbito</a:t>
                      </a:r>
                      <a:endParaRPr lang="es-CL" sz="1400" b="1" dirty="0" smtClean="0">
                        <a:solidFill>
                          <a:srgbClr val="000000"/>
                        </a:solidFill>
                        <a:latin typeface="+mn-lt"/>
                        <a:ea typeface="Calibri"/>
                        <a:cs typeface="Times New Roman"/>
                      </a:endParaRPr>
                    </a:p>
                    <a:p>
                      <a:pPr algn="just">
                        <a:lnSpc>
                          <a:spcPct val="115000"/>
                        </a:lnSpc>
                        <a:spcAft>
                          <a:spcPts val="0"/>
                        </a:spcAft>
                      </a:pPr>
                      <a:endParaRPr lang="es-CL" sz="1400" b="1" dirty="0" smtClean="0">
                        <a:solidFill>
                          <a:srgbClr val="000000"/>
                        </a:solidFill>
                        <a:latin typeface="+mn-lt"/>
                        <a:ea typeface="Calibri"/>
                        <a:cs typeface="Times New Roman"/>
                      </a:endParaRPr>
                    </a:p>
                    <a:p>
                      <a:pPr algn="just">
                        <a:lnSpc>
                          <a:spcPct val="115000"/>
                        </a:lnSpc>
                        <a:spcAft>
                          <a:spcPts val="0"/>
                        </a:spcAft>
                      </a:pPr>
                      <a:r>
                        <a:rPr lang="es-CL" sz="1400" b="1" dirty="0" smtClean="0">
                          <a:solidFill>
                            <a:srgbClr val="000000"/>
                          </a:solidFill>
                          <a:latin typeface="+mn-lt"/>
                          <a:ea typeface="Calibri"/>
                          <a:cs typeface="Times New Roman"/>
                        </a:rPr>
                        <a:t>Núcleo</a:t>
                      </a:r>
                    </a:p>
                  </a:txBody>
                  <a:tcPr marL="60180" marR="60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400" b="1" dirty="0" smtClean="0"/>
                        <a:t>Interacción y Comprensión del Entorno</a:t>
                      </a:r>
                    </a:p>
                    <a:p>
                      <a:pPr algn="just">
                        <a:lnSpc>
                          <a:spcPct val="115000"/>
                        </a:lnSpc>
                        <a:spcAft>
                          <a:spcPts val="0"/>
                        </a:spcAft>
                      </a:pPr>
                      <a:endParaRPr lang="es-CL" sz="1400" b="1" dirty="0" smtClean="0"/>
                    </a:p>
                    <a:p>
                      <a:pPr algn="just">
                        <a:lnSpc>
                          <a:spcPct val="115000"/>
                        </a:lnSpc>
                        <a:spcAft>
                          <a:spcPts val="0"/>
                        </a:spcAft>
                      </a:pPr>
                      <a:r>
                        <a:rPr lang="es-CL" sz="1400" b="1" dirty="0" smtClean="0"/>
                        <a:t>Comprensión del Entorno Socio</a:t>
                      </a:r>
                      <a:r>
                        <a:rPr lang="es-CL" sz="1400" b="1" baseline="0" dirty="0" smtClean="0"/>
                        <a:t> cultural</a:t>
                      </a:r>
                      <a:endParaRPr lang="es-CL" sz="1400" b="1" dirty="0">
                        <a:latin typeface="+mn-lt"/>
                        <a:ea typeface="Calibri"/>
                        <a:cs typeface="Times New Roman"/>
                      </a:endParaRPr>
                    </a:p>
                  </a:txBody>
                  <a:tcPr marL="60180" marR="60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071">
                <a:tc>
                  <a:txBody>
                    <a:bodyPr/>
                    <a:lstStyle/>
                    <a:p>
                      <a:pPr algn="ctr">
                        <a:lnSpc>
                          <a:spcPct val="115000"/>
                        </a:lnSpc>
                        <a:spcAft>
                          <a:spcPts val="0"/>
                        </a:spcAft>
                      </a:pPr>
                      <a:r>
                        <a:rPr lang="es-CL" sz="1400" b="1" dirty="0">
                          <a:solidFill>
                            <a:srgbClr val="000000"/>
                          </a:solidFill>
                          <a:latin typeface="+mn-lt"/>
                          <a:ea typeface="Calibri"/>
                          <a:cs typeface="gobCL"/>
                        </a:rPr>
                        <a:t>Objetivo de aprendizaje</a:t>
                      </a:r>
                      <a:endParaRPr lang="es-CL" sz="2000" dirty="0">
                        <a:latin typeface="+mn-lt"/>
                        <a:ea typeface="Calibri"/>
                        <a:cs typeface="Times New Roman"/>
                      </a:endParaRPr>
                    </a:p>
                  </a:txBody>
                  <a:tcPr marL="60180" marR="6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L" sz="1200" dirty="0" smtClean="0">
                        <a:latin typeface="+mn-lt"/>
                        <a:ea typeface="Calibri"/>
                        <a:cs typeface="Times New Roman"/>
                      </a:endParaRPr>
                    </a:p>
                    <a:p>
                      <a:pPr algn="just">
                        <a:lnSpc>
                          <a:spcPct val="115000"/>
                        </a:lnSpc>
                        <a:spcAft>
                          <a:spcPts val="0"/>
                        </a:spcAft>
                      </a:pPr>
                      <a:r>
                        <a:rPr lang="es-CL" sz="1200" dirty="0" err="1" smtClean="0">
                          <a:latin typeface="+mn-lt"/>
                          <a:ea typeface="Calibri"/>
                          <a:cs typeface="Times New Roman"/>
                        </a:rPr>
                        <a:t>OA</a:t>
                      </a:r>
                      <a:r>
                        <a:rPr lang="es-CL" sz="1200" dirty="0" smtClean="0">
                          <a:latin typeface="+mn-lt"/>
                          <a:ea typeface="Calibri"/>
                          <a:cs typeface="Times New Roman"/>
                        </a:rPr>
                        <a:t>-1</a:t>
                      </a:r>
                      <a:r>
                        <a:rPr lang="es-CL" sz="1200" baseline="0" dirty="0" smtClean="0">
                          <a:latin typeface="+mn-lt"/>
                          <a:ea typeface="Calibri"/>
                          <a:cs typeface="Times New Roman"/>
                        </a:rPr>
                        <a:t> </a:t>
                      </a:r>
                      <a:r>
                        <a:rPr lang="es-CL" sz="1400" dirty="0" smtClean="0"/>
                        <a:t>Comprender los roles que desarrollan miembros de su familia y de su comunidad, y su aporte para el bienestar común. </a:t>
                      </a:r>
                      <a:endParaRPr lang="es-CL" sz="1400" dirty="0">
                        <a:latin typeface="+mn-lt"/>
                        <a:ea typeface="Calibri"/>
                        <a:cs typeface="Times New Roman"/>
                      </a:endParaRPr>
                    </a:p>
                  </a:txBody>
                  <a:tcPr marL="60180" marR="60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3214678" y="2143116"/>
            <a:ext cx="4572000" cy="646331"/>
          </a:xfrm>
          <a:prstGeom prst="rect">
            <a:avLst/>
          </a:prstGeom>
        </p:spPr>
        <p:txBody>
          <a:bodyPr>
            <a:spAutoFit/>
          </a:bodyPr>
          <a:lstStyle/>
          <a:p>
            <a:r>
              <a:rPr lang="es-CL" b="1" dirty="0" smtClean="0"/>
              <a:t>Miércoles 13 de Mayo</a:t>
            </a:r>
          </a:p>
          <a:p>
            <a:r>
              <a:rPr lang="es-CL" b="1" dirty="0" smtClean="0"/>
              <a:t>        Actividad 2</a:t>
            </a:r>
            <a:endParaRPr lang="es-CL" dirty="0"/>
          </a:p>
        </p:txBody>
      </p:sp>
      <p:sp>
        <p:nvSpPr>
          <p:cNvPr id="5" name="4 CuadroTexto"/>
          <p:cNvSpPr txBox="1"/>
          <p:nvPr/>
        </p:nvSpPr>
        <p:spPr>
          <a:xfrm>
            <a:off x="2357422" y="5572140"/>
            <a:ext cx="4171014" cy="646331"/>
          </a:xfrm>
          <a:prstGeom prst="rect">
            <a:avLst/>
          </a:prstGeom>
          <a:noFill/>
        </p:spPr>
        <p:txBody>
          <a:bodyPr wrap="none" rtlCol="0">
            <a:spAutoFit/>
          </a:bodyPr>
          <a:lstStyle/>
          <a:p>
            <a:r>
              <a:rPr lang="es-CL" dirty="0" smtClean="0"/>
              <a:t>Vamos a identificar diferentes trabajos</a:t>
            </a:r>
          </a:p>
          <a:p>
            <a:r>
              <a:rPr lang="es-CL" dirty="0" smtClean="0"/>
              <a:t>que realizan las personas de la comunidad</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to de 25 cm - Tela verde menta con lindas estrellas de Robert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5 CuadroTexto"/>
          <p:cNvSpPr txBox="1"/>
          <p:nvPr/>
        </p:nvSpPr>
        <p:spPr>
          <a:xfrm>
            <a:off x="1571604" y="285728"/>
            <a:ext cx="5732660"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CL" sz="3200" dirty="0" smtClean="0">
                <a:latin typeface="Comic Sans MS" pitchFamily="66" charset="0"/>
              </a:rPr>
              <a:t>¿Qué son? ¿En qué trabajan?</a:t>
            </a:r>
            <a:endParaRPr lang="es-CL" sz="3200" dirty="0">
              <a:latin typeface="Comic Sans MS" pitchFamily="66" charset="0"/>
            </a:endParaRPr>
          </a:p>
        </p:txBody>
      </p:sp>
      <p:pic>
        <p:nvPicPr>
          <p:cNvPr id="24580" name="Picture 4" descr="Carabineros de Chile en Twitter: &quot;#Curicó: Carabineros efectúa ..."/>
          <p:cNvPicPr>
            <a:picLocks noChangeAspect="1" noChangeArrowheads="1"/>
          </p:cNvPicPr>
          <p:nvPr/>
        </p:nvPicPr>
        <p:blipFill>
          <a:blip r:embed="rId3"/>
          <a:srcRect/>
          <a:stretch>
            <a:fillRect/>
          </a:stretch>
        </p:blipFill>
        <p:spPr bwMode="auto">
          <a:xfrm>
            <a:off x="4572000" y="1071546"/>
            <a:ext cx="4238820" cy="2557520"/>
          </a:xfrm>
          <a:prstGeom prst="rect">
            <a:avLst/>
          </a:prstGeom>
          <a:noFill/>
        </p:spPr>
      </p:pic>
      <p:pic>
        <p:nvPicPr>
          <p:cNvPr id="24582" name="Picture 6" descr="Médico, Trabajando, Laboratorio, Virus, Vacuna Fotos, Retratos ..."/>
          <p:cNvPicPr>
            <a:picLocks noChangeAspect="1" noChangeArrowheads="1"/>
          </p:cNvPicPr>
          <p:nvPr/>
        </p:nvPicPr>
        <p:blipFill>
          <a:blip r:embed="rId4"/>
          <a:srcRect/>
          <a:stretch>
            <a:fillRect/>
          </a:stretch>
        </p:blipFill>
        <p:spPr bwMode="auto">
          <a:xfrm>
            <a:off x="4572000" y="3929066"/>
            <a:ext cx="4344540" cy="2714644"/>
          </a:xfrm>
          <a:prstGeom prst="rect">
            <a:avLst/>
          </a:prstGeom>
          <a:noFill/>
        </p:spPr>
      </p:pic>
      <p:sp>
        <p:nvSpPr>
          <p:cNvPr id="9" name="8 CuadroTexto"/>
          <p:cNvSpPr txBox="1"/>
          <p:nvPr/>
        </p:nvSpPr>
        <p:spPr>
          <a:xfrm>
            <a:off x="357158" y="1000108"/>
            <a:ext cx="190231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CL" dirty="0" smtClean="0"/>
              <a:t>Observa y nombra</a:t>
            </a:r>
            <a:endParaRPr lang="es-CL" dirty="0"/>
          </a:p>
        </p:txBody>
      </p:sp>
      <p:pic>
        <p:nvPicPr>
          <p:cNvPr id="24584" name="Picture 8" descr="medico - Seguridad y Salud en el Trabajo IPS Arce G. S.A.S"/>
          <p:cNvPicPr>
            <a:picLocks noChangeAspect="1" noChangeArrowheads="1"/>
          </p:cNvPicPr>
          <p:nvPr/>
        </p:nvPicPr>
        <p:blipFill>
          <a:blip r:embed="rId5"/>
          <a:srcRect/>
          <a:stretch>
            <a:fillRect/>
          </a:stretch>
        </p:blipFill>
        <p:spPr bwMode="auto">
          <a:xfrm>
            <a:off x="357158" y="1500174"/>
            <a:ext cx="3929090" cy="2357454"/>
          </a:xfrm>
          <a:prstGeom prst="rect">
            <a:avLst/>
          </a:prstGeom>
          <a:noFill/>
        </p:spPr>
      </p:pic>
      <p:pic>
        <p:nvPicPr>
          <p:cNvPr id="11" name="Picture 4" descr="Estrategias y Recursos Instruccionales: ESTRATEGIAS Y RECURSOS ..."/>
          <p:cNvPicPr>
            <a:picLocks noChangeAspect="1" noChangeArrowheads="1"/>
          </p:cNvPicPr>
          <p:nvPr/>
        </p:nvPicPr>
        <p:blipFill>
          <a:blip r:embed="rId6"/>
          <a:srcRect/>
          <a:stretch>
            <a:fillRect/>
          </a:stretch>
        </p:blipFill>
        <p:spPr bwMode="auto">
          <a:xfrm>
            <a:off x="428596" y="4071942"/>
            <a:ext cx="3867051" cy="257176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ppt_x"/>
                                          </p:val>
                                        </p:tav>
                                        <p:tav tm="100000">
                                          <p:val>
                                            <p:strVal val="#ppt_x"/>
                                          </p:val>
                                        </p:tav>
                                      </p:tavLst>
                                    </p:anim>
                                    <p:anim calcmode="lin" valueType="num">
                                      <p:cBhvr additive="base">
                                        <p:cTn id="8"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2"/>
                                        </p:tgtEl>
                                        <p:attrNameLst>
                                          <p:attrName>style.visibility</p:attrName>
                                        </p:attrNameLst>
                                      </p:cBhvr>
                                      <p:to>
                                        <p:strVal val="visible"/>
                                      </p:to>
                                    </p:set>
                                    <p:anim calcmode="lin" valueType="num">
                                      <p:cBhvr additive="base">
                                        <p:cTn id="25" dur="500" fill="hold"/>
                                        <p:tgtEl>
                                          <p:spTgt spid="24582"/>
                                        </p:tgtEl>
                                        <p:attrNameLst>
                                          <p:attrName>ppt_x</p:attrName>
                                        </p:attrNameLst>
                                      </p:cBhvr>
                                      <p:tavLst>
                                        <p:tav tm="0">
                                          <p:val>
                                            <p:strVal val="#ppt_x"/>
                                          </p:val>
                                        </p:tav>
                                        <p:tav tm="100000">
                                          <p:val>
                                            <p:strVal val="#ppt_x"/>
                                          </p:val>
                                        </p:tav>
                                      </p:tavLst>
                                    </p:anim>
                                    <p:anim calcmode="lin" valueType="num">
                                      <p:cBhvr additive="base">
                                        <p:cTn id="26"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740</Words>
  <PresentationFormat>Carta (216 x 279 mm)</PresentationFormat>
  <Paragraphs>103</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12</cp:revision>
  <dcterms:created xsi:type="dcterms:W3CDTF">2020-05-11T21:14:32Z</dcterms:created>
  <dcterms:modified xsi:type="dcterms:W3CDTF">2020-05-12T03:04:42Z</dcterms:modified>
</cp:coreProperties>
</file>