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D7C11D-467E-4C0C-91EB-4D557F14F2EE}" type="datetimeFigureOut">
              <a:rPr lang="es-ES" smtClean="0"/>
              <a:t>25/08/2020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BFD70F-5B2D-41E6-B04A-85A3B417B5C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7C11D-467E-4C0C-91EB-4D557F14F2EE}" type="datetimeFigureOut">
              <a:rPr lang="es-ES" smtClean="0"/>
              <a:t>25/08/2020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FD70F-5B2D-41E6-B04A-85A3B417B5C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FsWfMJinJA&amp;list=PLvjgV9yudHcdHZbFR3ja7-otJMZJ0ORN_&amp;index=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uo4tfzcGp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a:p>
        </p:txBody>
      </p:sp>
      <p:pic>
        <p:nvPicPr>
          <p:cNvPr id="1028" name="Picture 4" descr="Diseño de marco de naturaleza vector gra... | Free Vector #Freepik #freevector #fondo #flor #marco #flora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CustomShape 2"/>
          <p:cNvSpPr/>
          <p:nvPr/>
        </p:nvSpPr>
        <p:spPr>
          <a:xfrm>
            <a:off x="1071538" y="1571612"/>
            <a:ext cx="4143404" cy="2064284"/>
          </a:xfrm>
          <a:custGeom>
            <a:avLst/>
            <a:gdLst/>
            <a:ahLst/>
            <a:cxnLst/>
            <a:rect l="l" t="t" r="r" b="b"/>
            <a:pathLst>
              <a:path w="21600" h="21600">
                <a:moveTo>
                  <a:pt x="0" y="0"/>
                </a:moveTo>
                <a:lnTo>
                  <a:pt x="21600" y="0"/>
                </a:lnTo>
                <a:lnTo>
                  <a:pt x="21600" y="21600"/>
                </a:lnTo>
                <a:lnTo>
                  <a:pt x="0" y="21600"/>
                </a:lnTo>
                <a:lnTo>
                  <a:pt x="0" y="0"/>
                </a:lnTo>
                <a:close/>
              </a:path>
            </a:pathLst>
          </a:custGeom>
          <a:noFill/>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algn="ctr">
              <a:lnSpc>
                <a:spcPct val="100000"/>
              </a:lnSpc>
            </a:pPr>
            <a:r>
              <a:rPr lang="es-CL" sz="3600" b="1" u="sng" spc="-1" dirty="0" smtClean="0">
                <a:latin typeface="Cordia New"/>
                <a:ea typeface="Cordia New"/>
              </a:rPr>
              <a:t>ACTIVIDAD Nº1 </a:t>
            </a:r>
          </a:p>
          <a:p>
            <a:pPr algn="ctr">
              <a:lnSpc>
                <a:spcPct val="100000"/>
              </a:lnSpc>
            </a:pPr>
            <a:r>
              <a:rPr lang="es-CL" sz="2000" b="1" spc="-1" dirty="0" smtClean="0">
                <a:latin typeface="Cordia New"/>
                <a:ea typeface="Cordia New"/>
              </a:rPr>
              <a:t> PROYECTO N°2  </a:t>
            </a:r>
            <a:endParaRPr lang="es-CO" sz="2000" b="1" strike="noStrike" spc="-1" dirty="0" smtClean="0">
              <a:latin typeface="Cordia New"/>
              <a:ea typeface="Cordia New"/>
            </a:endParaRPr>
          </a:p>
          <a:p>
            <a:pPr algn="ctr">
              <a:lnSpc>
                <a:spcPct val="100000"/>
              </a:lnSpc>
            </a:pPr>
            <a:endParaRPr lang="es-CO" b="0" strike="noStrike" spc="-1" dirty="0" smtClean="0">
              <a:latin typeface="Cordia New"/>
              <a:ea typeface="Cordia New"/>
            </a:endParaRPr>
          </a:p>
          <a:p>
            <a:pPr algn="ctr">
              <a:lnSpc>
                <a:spcPct val="100000"/>
              </a:lnSpc>
            </a:pPr>
            <a:r>
              <a:rPr lang="es-CO" b="1" strike="noStrike" spc="-1" dirty="0" smtClean="0">
                <a:latin typeface="Cordia New"/>
                <a:ea typeface="Cordia New"/>
              </a:rPr>
              <a:t>SEMANA DEL </a:t>
            </a:r>
            <a:r>
              <a:rPr lang="es-CO" b="1" spc="-1" dirty="0" smtClean="0">
                <a:latin typeface="Cordia New"/>
                <a:ea typeface="Cordia New"/>
              </a:rPr>
              <a:t>10</a:t>
            </a:r>
            <a:r>
              <a:rPr lang="es-CO" b="1" strike="noStrike" spc="-1" dirty="0" smtClean="0">
                <a:latin typeface="Cordia New"/>
                <a:ea typeface="Cordia New"/>
              </a:rPr>
              <a:t> </a:t>
            </a:r>
            <a:r>
              <a:rPr lang="es-CO" b="1" strike="noStrike" spc="-1" dirty="0" smtClean="0">
                <a:latin typeface="Cordia New"/>
                <a:ea typeface="Cordia New"/>
              </a:rPr>
              <a:t>AL </a:t>
            </a:r>
            <a:r>
              <a:rPr lang="es-CO" b="1" strike="noStrike" spc="-1" dirty="0" smtClean="0">
                <a:latin typeface="Cordia New"/>
                <a:ea typeface="Cordia New"/>
              </a:rPr>
              <a:t>14 DE AGOSTO</a:t>
            </a:r>
            <a:endParaRPr lang="es-CO" b="1" strike="noStrike" spc="-1" dirty="0" smtClean="0">
              <a:latin typeface="Cordia New"/>
              <a:ea typeface="Cordia New"/>
            </a:endParaRPr>
          </a:p>
          <a:p>
            <a:pPr algn="ctr">
              <a:lnSpc>
                <a:spcPct val="100000"/>
              </a:lnSpc>
            </a:pPr>
            <a:endParaRPr lang="es-CO" b="0" strike="noStrike" spc="-1" dirty="0" smtClean="0">
              <a:solidFill>
                <a:srgbClr val="002060"/>
              </a:solidFill>
              <a:latin typeface="Cordia New"/>
              <a:ea typeface="Cordia New"/>
            </a:endParaRPr>
          </a:p>
          <a:p>
            <a:pPr algn="ctr">
              <a:lnSpc>
                <a:spcPct val="100000"/>
              </a:lnSpc>
            </a:pPr>
            <a:r>
              <a:rPr lang="es-CO" b="1" spc="-1" dirty="0" smtClean="0">
                <a:latin typeface="Cordia New"/>
              </a:rPr>
              <a:t>“EL AGUA RECURSO NATURAL”</a:t>
            </a:r>
            <a:endParaRPr lang="en-US" b="1" strike="noStrike" spc="-1" dirty="0">
              <a:latin typeface="Calibri"/>
            </a:endParaRPr>
          </a:p>
        </p:txBody>
      </p:sp>
      <p:pic>
        <p:nvPicPr>
          <p:cNvPr id="10" name="Picture 3"/>
          <p:cNvPicPr>
            <a:picLocks noChangeAspect="1" noChangeArrowheads="1"/>
          </p:cNvPicPr>
          <p:nvPr/>
        </p:nvPicPr>
        <p:blipFill>
          <a:blip r:embed="rId3" cstate="print"/>
          <a:srcRect/>
          <a:stretch>
            <a:fillRect/>
          </a:stretch>
        </p:blipFill>
        <p:spPr bwMode="auto">
          <a:xfrm>
            <a:off x="3214678" y="3857628"/>
            <a:ext cx="1981200" cy="904875"/>
          </a:xfrm>
          <a:prstGeom prst="rect">
            <a:avLst/>
          </a:prstGeom>
          <a:noFill/>
          <a:ln w="9525">
            <a:solidFill>
              <a:schemeClr val="accent6">
                <a:lumMod val="60000"/>
                <a:lumOff val="40000"/>
              </a:schemeClr>
            </a:solidFill>
            <a:miter lim="800000"/>
            <a:headEnd/>
            <a:tailEnd/>
          </a:ln>
          <a:effectLst/>
        </p:spPr>
      </p:pic>
      <p:sp>
        <p:nvSpPr>
          <p:cNvPr id="13" name="Rectangle 4"/>
          <p:cNvSpPr>
            <a:spLocks noChangeArrowheads="1"/>
          </p:cNvSpPr>
          <p:nvPr/>
        </p:nvSpPr>
        <p:spPr bwMode="auto">
          <a:xfrm>
            <a:off x="0" y="155982"/>
            <a:ext cx="242886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Fundaci</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ó</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n Ed.</a:t>
            </a:r>
            <a:r>
              <a:rPr kumimoji="0" lang="es-CL" sz="1000" b="0" i="0" u="none" strike="noStrike" cap="none" normalizeH="0" dirty="0" smtClean="0">
                <a:ln>
                  <a:noFill/>
                </a:ln>
                <a:solidFill>
                  <a:srgbClr val="222222"/>
                </a:solidFill>
                <a:effectLst/>
                <a:latin typeface="Bookman Old Style" pitchFamily="18" charset="0"/>
                <a:ea typeface="Times New Roman" pitchFamily="18" charset="0"/>
                <a:cs typeface="Times New Roman" pitchFamily="18" charset="0"/>
              </a:rPr>
              <a:t> </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Club H</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í</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pico</a:t>
            </a: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Rodrigo Ordo</a:t>
            </a:r>
            <a:r>
              <a:rPr kumimoji="0" lang="es-CL" sz="1000" b="0" i="0" u="none" strike="noStrike" cap="none" normalizeH="0" baseline="0" dirty="0" smtClean="0">
                <a:ln>
                  <a:noFill/>
                </a:ln>
                <a:solidFill>
                  <a:srgbClr val="222222"/>
                </a:solidFill>
                <a:effectLst/>
                <a:latin typeface="Calibri"/>
                <a:ea typeface="Times New Roman" pitchFamily="18" charset="0"/>
                <a:cs typeface="Times New Roman" pitchFamily="18" charset="0"/>
              </a:rPr>
              <a:t>ñ</a:t>
            </a: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ez 13150,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es-CL" sz="1000" b="0" i="0" u="none" strike="noStrike" cap="none" normalizeH="0" baseline="0" dirty="0" smtClean="0">
                <a:ln>
                  <a:noFill/>
                </a:ln>
                <a:solidFill>
                  <a:srgbClr val="222222"/>
                </a:solidFill>
                <a:effectLst/>
                <a:latin typeface="Bookman Old Style" pitchFamily="18" charset="0"/>
                <a:ea typeface="Times New Roman" pitchFamily="18" charset="0"/>
                <a:cs typeface="Times New Roman" pitchFamily="18" charset="0"/>
              </a:rPr>
              <a:t>El Bosque, Santiago </a:t>
            </a:r>
            <a:endParaRPr kumimoji="0" lang="es-C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
          <p:cNvPicPr>
            <a:picLocks noChangeAspect="1" noChangeArrowheads="1"/>
          </p:cNvPicPr>
          <p:nvPr/>
        </p:nvPicPr>
        <p:blipFill>
          <a:blip r:embed="rId4" cstate="print"/>
          <a:srcRect/>
          <a:stretch>
            <a:fillRect/>
          </a:stretch>
        </p:blipFill>
        <p:spPr bwMode="auto">
          <a:xfrm>
            <a:off x="0" y="285728"/>
            <a:ext cx="423917" cy="460290"/>
          </a:xfrm>
          <a:prstGeom prst="rect">
            <a:avLst/>
          </a:prstGeom>
          <a:noFill/>
          <a:ln w="1">
            <a:miter lim="800000"/>
            <a:headEnd/>
            <a:tailEnd/>
          </a:ln>
        </p:spPr>
      </p:pic>
      <p:pic>
        <p:nvPicPr>
          <p:cNvPr id="15" name="14 Imagen" descr="C:\Users\Vale\Desktop\20200508_193727.jpg"/>
          <p:cNvPicPr/>
          <p:nvPr/>
        </p:nvPicPr>
        <p:blipFill rotWithShape="1">
          <a:blip r:embed="rId5" cstate="print">
            <a:extLst>
              <a:ext uri="{28A0092B-C50C-407E-A947-70E740481C1C}">
                <a14:useLocalDpi xmlns:a14="http://schemas.microsoft.com/office/drawing/2010/main" val="0"/>
              </a:ext>
            </a:extLst>
          </a:blip>
          <a:srcRect l="12500" t="3851" r="32123" b="7120"/>
          <a:stretch/>
        </p:blipFill>
        <p:spPr bwMode="auto">
          <a:xfrm rot="5400000">
            <a:off x="5854241" y="1289503"/>
            <a:ext cx="1721797" cy="228601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980728"/>
            <a:ext cx="7643192" cy="3672408"/>
          </a:xfrm>
        </p:spPr>
        <p:txBody>
          <a:bodyPr>
            <a:normAutofit fontScale="92500" lnSpcReduction="20000"/>
          </a:bodyPr>
          <a:lstStyle/>
          <a:p>
            <a:pPr marL="0" indent="0" algn="just">
              <a:buNone/>
            </a:pPr>
            <a:r>
              <a:rPr lang="es-ES" dirty="0" smtClean="0"/>
              <a:t>También les preguntara: </a:t>
            </a:r>
          </a:p>
          <a:p>
            <a:pPr marL="0" indent="0" algn="just">
              <a:buNone/>
            </a:pPr>
            <a:r>
              <a:rPr lang="es-ES" dirty="0" smtClean="0"/>
              <a:t>¿Donde podremos encontrar información sobre estos objetos?</a:t>
            </a:r>
          </a:p>
          <a:p>
            <a:pPr marL="0" indent="0" algn="just">
              <a:buNone/>
            </a:pPr>
            <a:r>
              <a:rPr lang="es-ES" dirty="0" smtClean="0"/>
              <a:t>¿Qué fuentes de información conocen? </a:t>
            </a:r>
          </a:p>
          <a:p>
            <a:pPr marL="0" indent="0" algn="just">
              <a:buNone/>
            </a:pPr>
            <a:endParaRPr lang="es-ES" dirty="0" smtClean="0"/>
          </a:p>
          <a:p>
            <a:pPr marL="0" indent="0" algn="just">
              <a:buNone/>
            </a:pPr>
            <a:r>
              <a:rPr lang="es-ES" i="1" dirty="0" smtClean="0"/>
              <a:t>Se invitara a los párvulos a buscar e informarse sobre algún tema de su interés para presentarlo en la próxima clases. </a:t>
            </a:r>
            <a:endParaRPr lang="es-ES" i="1" dirty="0"/>
          </a:p>
        </p:txBody>
      </p:sp>
    </p:spTree>
    <p:extLst>
      <p:ext uri="{BB962C8B-B14F-4D97-AF65-F5344CB8AC3E}">
        <p14:creationId xmlns:p14="http://schemas.microsoft.com/office/powerpoint/2010/main" val="108945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E4FF"/>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7704" y="908720"/>
            <a:ext cx="6317136" cy="4291795"/>
          </a:xfrm>
          <a:prstGeom prst="rect">
            <a:avLst/>
          </a:prstGeom>
          <a:noFill/>
          <a:ln w="9525">
            <a:noFill/>
            <a:miter lim="800000"/>
            <a:headEnd/>
            <a:tailEnd/>
          </a:ln>
          <a:effectLst/>
        </p:spPr>
      </p:pic>
      <p:sp>
        <p:nvSpPr>
          <p:cNvPr id="2" name="1 Título"/>
          <p:cNvSpPr>
            <a:spLocks noGrp="1"/>
          </p:cNvSpPr>
          <p:nvPr>
            <p:ph type="title"/>
          </p:nvPr>
        </p:nvSpPr>
        <p:spPr>
          <a:xfrm>
            <a:off x="428596" y="0"/>
            <a:ext cx="8229600" cy="1143000"/>
          </a:xfrm>
        </p:spPr>
        <p:txBody>
          <a:bodyPr>
            <a:normAutofit/>
          </a:bodyPr>
          <a:lstStyle/>
          <a:p>
            <a:r>
              <a:rPr lang="es-CL" sz="2800" b="1" dirty="0" smtClean="0">
                <a:solidFill>
                  <a:srgbClr val="FFFF00"/>
                </a:solidFill>
              </a:rPr>
              <a:t>FIN  DE   LA   ACTIVIDAD</a:t>
            </a:r>
            <a:endParaRPr lang="es-ES" sz="2800" b="1" dirty="0">
              <a:solidFill>
                <a:srgbClr val="FFFF00"/>
              </a:solidFill>
            </a:endParaRPr>
          </a:p>
        </p:txBody>
      </p:sp>
      <p:sp>
        <p:nvSpPr>
          <p:cNvPr id="5" name="4 Título"/>
          <p:cNvSpPr txBox="1">
            <a:spLocks/>
          </p:cNvSpPr>
          <p:nvPr/>
        </p:nvSpPr>
        <p:spPr>
          <a:xfrm>
            <a:off x="571472" y="5500702"/>
            <a:ext cx="8229600" cy="1143000"/>
          </a:xfrm>
          <a:prstGeom prst="rect">
            <a:avLst/>
          </a:prstGeom>
        </p:spPr>
        <p:txBody>
          <a:bodyPr vert="horz" lIns="91440" tIns="45720" rIns="91440" bIns="45720" rtlCol="0" anchor="ctr">
            <a:normAutofit/>
          </a:bodyPr>
          <a:lstStyle/>
          <a:p>
            <a:pPr algn="ctr">
              <a:spcBef>
                <a:spcPct val="0"/>
              </a:spcBef>
              <a:defRPr/>
            </a:pPr>
            <a:r>
              <a:rPr lang="es-ES" sz="2800" b="1" i="1" dirty="0"/>
              <a:t>Ahora, dile a un adulto que me envíe una foto de tu trabajo al correo colocando tu nombre, curso y fecha</a:t>
            </a:r>
            <a:r>
              <a:rPr lang="es-ES" sz="2800" b="1" dirty="0"/>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a:ln>
                <a:noFill/>
              </a:ln>
              <a:effectLst/>
              <a:uLnTx/>
              <a:uFillTx/>
              <a:latin typeface="Century Gothic" pitchFamily="34" charset="0"/>
              <a:ea typeface="+mj-ea"/>
              <a:cs typeface="+mj-cs"/>
            </a:endParaRPr>
          </a:p>
        </p:txBody>
      </p:sp>
    </p:spTree>
    <p:extLst>
      <p:ext uri="{BB962C8B-B14F-4D97-AF65-F5344CB8AC3E}">
        <p14:creationId xmlns:p14="http://schemas.microsoft.com/office/powerpoint/2010/main" val="348055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4338" name="Picture 2" descr="🥰Mensajes claves mes de julio"/>
          <p:cNvPicPr>
            <a:picLocks noChangeAspect="1" noChangeArrowheads="1"/>
          </p:cNvPicPr>
          <p:nvPr/>
        </p:nvPicPr>
        <p:blipFill>
          <a:blip r:embed="rId2" cstate="print"/>
          <a:srcRect/>
          <a:stretch>
            <a:fillRect/>
          </a:stretch>
        </p:blipFill>
        <p:spPr bwMode="auto">
          <a:xfrm>
            <a:off x="0" y="-37732"/>
            <a:ext cx="9144000" cy="6858000"/>
          </a:xfrm>
          <a:prstGeom prst="rect">
            <a:avLst/>
          </a:prstGeom>
          <a:noFill/>
        </p:spPr>
      </p:pic>
      <p:sp>
        <p:nvSpPr>
          <p:cNvPr id="4" name="3 Rectángulo"/>
          <p:cNvSpPr/>
          <p:nvPr/>
        </p:nvSpPr>
        <p:spPr>
          <a:xfrm>
            <a:off x="357158" y="3284984"/>
            <a:ext cx="7143800" cy="1754326"/>
          </a:xfrm>
          <a:prstGeom prst="rect">
            <a:avLst/>
          </a:prstGeom>
        </p:spPr>
        <p:txBody>
          <a:bodyPr wrap="square">
            <a:spAutoFit/>
          </a:bodyPr>
          <a:lstStyle/>
          <a:p>
            <a:r>
              <a:rPr lang="es-CL" b="1" dirty="0" smtClean="0"/>
              <a:t>ÁMBITO:  DESARROLLO PERSONAL Y SOCIAL</a:t>
            </a:r>
          </a:p>
          <a:p>
            <a:r>
              <a:rPr lang="es-CL" b="1" dirty="0" smtClean="0"/>
              <a:t>NÚCLEO : IDENTIDAD  Y  AUTONOMÍA</a:t>
            </a:r>
            <a:endParaRPr lang="es-ES" b="1" dirty="0" smtClean="0"/>
          </a:p>
          <a:p>
            <a:endParaRPr lang="es-ES" dirty="0"/>
          </a:p>
          <a:p>
            <a:r>
              <a:rPr lang="es-ES" b="1" dirty="0" smtClean="0"/>
              <a:t>OA9</a:t>
            </a:r>
            <a:r>
              <a:rPr lang="es-ES" dirty="0" smtClean="0"/>
              <a:t> Cuidar su bienestar personal, llevando a cabo sus prácticas de higiene, alimentación y vestuario, con independencia y progresiva responsabilidad. </a:t>
            </a:r>
            <a:endParaRPr lang="es-ES" dirty="0"/>
          </a:p>
        </p:txBody>
      </p:sp>
      <p:sp>
        <p:nvSpPr>
          <p:cNvPr id="6" name="5 Título"/>
          <p:cNvSpPr>
            <a:spLocks noGrp="1"/>
          </p:cNvSpPr>
          <p:nvPr>
            <p:ph type="title"/>
          </p:nvPr>
        </p:nvSpPr>
        <p:spPr>
          <a:xfrm>
            <a:off x="345653" y="2248268"/>
            <a:ext cx="8229600" cy="1143000"/>
          </a:xfrm>
        </p:spPr>
        <p:txBody>
          <a:bodyPr>
            <a:normAutofit/>
          </a:bodyPr>
          <a:lstStyle/>
          <a:p>
            <a:pPr algn="l"/>
            <a:r>
              <a:rPr lang="es-CL" sz="2400" b="1" dirty="0" smtClean="0">
                <a:solidFill>
                  <a:srgbClr val="0070C0"/>
                </a:solidFill>
              </a:rPr>
              <a:t>INICIO </a:t>
            </a:r>
            <a:r>
              <a:rPr lang="es-CL" sz="2400" b="1" dirty="0" smtClean="0">
                <a:solidFill>
                  <a:srgbClr val="0070C0"/>
                </a:solidFill>
              </a:rPr>
              <a:t>DE LA ACTIVIDAD:</a:t>
            </a:r>
            <a:br>
              <a:rPr lang="es-CL" sz="2400" b="1" dirty="0" smtClean="0">
                <a:solidFill>
                  <a:srgbClr val="0070C0"/>
                </a:solidFill>
              </a:rPr>
            </a:br>
            <a:endParaRPr lang="es-ES" sz="2400" b="1" dirty="0">
              <a:solidFill>
                <a:srgbClr val="0070C0"/>
              </a:solidFill>
            </a:endParaRPr>
          </a:p>
        </p:txBody>
      </p:sp>
      <p:sp>
        <p:nvSpPr>
          <p:cNvPr id="7" name="6 Rectángulo"/>
          <p:cNvSpPr/>
          <p:nvPr/>
        </p:nvSpPr>
        <p:spPr>
          <a:xfrm>
            <a:off x="357158" y="1340768"/>
            <a:ext cx="8429684" cy="646331"/>
          </a:xfrm>
          <a:prstGeom prst="rect">
            <a:avLst/>
          </a:prstGeom>
        </p:spPr>
        <p:txBody>
          <a:bodyPr wrap="square">
            <a:spAutoFit/>
          </a:bodyPr>
          <a:lstStyle/>
          <a:p>
            <a:r>
              <a:rPr lang="es-CL" dirty="0" smtClean="0">
                <a:hlinkClick r:id="rId3"/>
              </a:rPr>
              <a:t>https://www.youtube.com/watch?v=yFsWfMJinJA&amp;list=PLvjgV9yudHcdHZbFR3ja7-otJMZJ0ORN_&amp;index=1</a:t>
            </a:r>
            <a:endParaRPr lang="es-CL" dirty="0"/>
          </a:p>
        </p:txBody>
      </p:sp>
      <p:sp>
        <p:nvSpPr>
          <p:cNvPr id="8" name="7 Rectángulo"/>
          <p:cNvSpPr/>
          <p:nvPr/>
        </p:nvSpPr>
        <p:spPr>
          <a:xfrm>
            <a:off x="142860" y="692696"/>
            <a:ext cx="8858280" cy="338554"/>
          </a:xfrm>
          <a:prstGeom prst="rect">
            <a:avLst/>
          </a:prstGeom>
        </p:spPr>
        <p:txBody>
          <a:bodyPr wrap="square">
            <a:spAutoFit/>
          </a:bodyPr>
          <a:lstStyle/>
          <a:p>
            <a:pPr algn="ctr"/>
            <a:r>
              <a:rPr lang="es-CL" sz="1600" b="1" dirty="0" smtClean="0">
                <a:latin typeface="Century Gothic" pitchFamily="34" charset="0"/>
              </a:rPr>
              <a:t>TE INVITO A VER EL SIGUIENTE LINK!  PARA COMENZAR CON EL SALUDO DE RUTINA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5362" name="Picture 2"/>
          <p:cNvPicPr>
            <a:picLocks noChangeAspect="1" noChangeArrowheads="1"/>
          </p:cNvPicPr>
          <p:nvPr/>
        </p:nvPicPr>
        <p:blipFill>
          <a:blip r:embed="rId2" cstate="print"/>
          <a:srcRect/>
          <a:stretch>
            <a:fillRect/>
          </a:stretch>
        </p:blipFill>
        <p:spPr bwMode="auto">
          <a:xfrm>
            <a:off x="0" y="-25331"/>
            <a:ext cx="9144000" cy="6908661"/>
          </a:xfrm>
          <a:prstGeom prst="rect">
            <a:avLst/>
          </a:prstGeom>
          <a:noFill/>
          <a:ln w="9525">
            <a:noFill/>
            <a:miter lim="800000"/>
            <a:headEnd/>
            <a:tailEnd/>
          </a:ln>
          <a:effectLst/>
        </p:spPr>
      </p:pic>
      <p:sp>
        <p:nvSpPr>
          <p:cNvPr id="2" name="1 Título"/>
          <p:cNvSpPr>
            <a:spLocks noGrp="1"/>
          </p:cNvSpPr>
          <p:nvPr>
            <p:ph type="title"/>
          </p:nvPr>
        </p:nvSpPr>
        <p:spPr>
          <a:xfrm>
            <a:off x="500034" y="428604"/>
            <a:ext cx="8229600" cy="1774852"/>
          </a:xfrm>
        </p:spPr>
        <p:txBody>
          <a:bodyPr>
            <a:normAutofit fontScale="90000"/>
          </a:bodyPr>
          <a:lstStyle/>
          <a:p>
            <a:r>
              <a:rPr lang="es-CL" sz="2800" b="1" dirty="0" smtClean="0"/>
              <a:t>INICIO DE LA ACTIVIDAD</a:t>
            </a:r>
            <a:r>
              <a:rPr lang="es-CL" sz="2800" dirty="0" smtClean="0"/>
              <a:t/>
            </a:r>
            <a:br>
              <a:rPr lang="es-CL" sz="2800" dirty="0" smtClean="0"/>
            </a:br>
            <a:r>
              <a:rPr lang="es-CL" sz="2800" dirty="0"/>
              <a:t/>
            </a:r>
            <a:br>
              <a:rPr lang="es-CL" sz="2800" dirty="0"/>
            </a:br>
            <a:r>
              <a:rPr lang="es-CL" sz="2800" dirty="0" smtClean="0">
                <a:solidFill>
                  <a:srgbClr val="C00000"/>
                </a:solidFill>
              </a:rPr>
              <a:t>Pincha el siguiente link, para comenzar el video que comentaremos luego…</a:t>
            </a:r>
            <a:endParaRPr lang="es-ES" sz="2800" dirty="0">
              <a:solidFill>
                <a:srgbClr val="C00000"/>
              </a:solidFill>
            </a:endParaRPr>
          </a:p>
        </p:txBody>
      </p:sp>
      <p:sp>
        <p:nvSpPr>
          <p:cNvPr id="5" name="4 Rectángulo"/>
          <p:cNvSpPr/>
          <p:nvPr/>
        </p:nvSpPr>
        <p:spPr>
          <a:xfrm>
            <a:off x="1071538" y="2428868"/>
            <a:ext cx="7143800" cy="461665"/>
          </a:xfrm>
          <a:prstGeom prst="rect">
            <a:avLst/>
          </a:prstGeom>
        </p:spPr>
        <p:txBody>
          <a:bodyPr wrap="square">
            <a:spAutoFit/>
          </a:bodyPr>
          <a:lstStyle/>
          <a:p>
            <a:r>
              <a:rPr lang="es-ES" sz="2400" dirty="0" smtClean="0">
                <a:hlinkClick r:id="rId3"/>
              </a:rPr>
              <a:t>https://www.youtube.com/watch?v=fuo4tfzcGp4</a:t>
            </a:r>
            <a:endParaRPr lang="es-ES" sz="2400" dirty="0"/>
          </a:p>
        </p:txBody>
      </p:sp>
      <p:pic>
        <p:nvPicPr>
          <p:cNvPr id="15363" name="Picture 3"/>
          <p:cNvPicPr>
            <a:picLocks noChangeAspect="1" noChangeArrowheads="1"/>
          </p:cNvPicPr>
          <p:nvPr/>
        </p:nvPicPr>
        <p:blipFill>
          <a:blip r:embed="rId4" cstate="print"/>
          <a:srcRect/>
          <a:stretch>
            <a:fillRect/>
          </a:stretch>
        </p:blipFill>
        <p:spPr bwMode="auto">
          <a:xfrm>
            <a:off x="3071802" y="3000372"/>
            <a:ext cx="2357454" cy="18564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rtoon flowers blue striped background materia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28596" y="214290"/>
            <a:ext cx="8229600" cy="5214950"/>
          </a:xfrm>
        </p:spPr>
        <p:txBody>
          <a:bodyPr>
            <a:normAutofit fontScale="90000"/>
          </a:bodyPr>
          <a:lstStyle/>
          <a:p>
            <a:r>
              <a:rPr lang="es-CL" sz="2800" dirty="0" smtClean="0"/>
              <a:t/>
            </a:r>
            <a:br>
              <a:rPr lang="es-CL" sz="2800" dirty="0" smtClean="0"/>
            </a:br>
            <a:r>
              <a:rPr lang="es-CL" sz="2800" dirty="0"/>
              <a:t/>
            </a:r>
            <a:br>
              <a:rPr lang="es-CL" sz="2800" dirty="0"/>
            </a:br>
            <a:r>
              <a:rPr lang="es-CL" sz="2800" dirty="0" smtClean="0"/>
              <a:t/>
            </a:r>
            <a:br>
              <a:rPr lang="es-CL" sz="2800" dirty="0" smtClean="0"/>
            </a:br>
            <a:r>
              <a:rPr lang="es-CL" sz="2800" dirty="0" smtClean="0"/>
              <a:t/>
            </a:r>
            <a:br>
              <a:rPr lang="es-CL" sz="2800" dirty="0" smtClean="0"/>
            </a:br>
            <a:r>
              <a:rPr lang="es-CL" sz="2800" dirty="0"/>
              <a:t/>
            </a:r>
            <a:br>
              <a:rPr lang="es-CL" sz="2800" dirty="0"/>
            </a:br>
            <a:r>
              <a:rPr lang="es-CL" sz="2800" dirty="0" smtClean="0"/>
              <a:t/>
            </a:r>
            <a:br>
              <a:rPr lang="es-CL" sz="2800" dirty="0" smtClean="0"/>
            </a:br>
            <a:r>
              <a:rPr lang="es-CL" sz="2800" dirty="0"/>
              <a:t/>
            </a:r>
            <a:br>
              <a:rPr lang="es-CL" sz="2800" dirty="0"/>
            </a:br>
            <a:r>
              <a:rPr lang="es-CL" sz="2800" dirty="0" smtClean="0"/>
              <a:t/>
            </a:r>
            <a:br>
              <a:rPr lang="es-CL" sz="2800" dirty="0" smtClean="0"/>
            </a:br>
            <a:r>
              <a:rPr lang="es-CL" sz="2800" dirty="0" smtClean="0"/>
              <a:t/>
            </a:r>
            <a:br>
              <a:rPr lang="es-CL" sz="2800" dirty="0" smtClean="0"/>
            </a:br>
            <a:r>
              <a:rPr lang="es-CL" sz="2800" dirty="0" smtClean="0"/>
              <a:t>       </a:t>
            </a:r>
            <a:r>
              <a:rPr lang="es-CL" sz="2800" b="1" dirty="0" smtClean="0"/>
              <a:t> DESARROLLO   DE   LA   ACTIVIDAD</a:t>
            </a:r>
            <a:br>
              <a:rPr lang="es-CL" sz="2800" b="1" dirty="0" smtClean="0"/>
            </a:br>
            <a:r>
              <a:rPr lang="es-CL" sz="2800" dirty="0"/>
              <a:t/>
            </a:r>
            <a:br>
              <a:rPr lang="es-CL" sz="2800" dirty="0"/>
            </a:br>
            <a:r>
              <a:rPr lang="es-CL" sz="2800" dirty="0" smtClean="0"/>
              <a:t>Junto con la familia comentemos las siguientes preguntas, luego de escuchar  y observar el video: </a:t>
            </a:r>
            <a:br>
              <a:rPr lang="es-CL" sz="2800" dirty="0" smtClean="0"/>
            </a:br>
            <a:r>
              <a:rPr lang="es-CL" sz="2800" dirty="0" smtClean="0"/>
              <a:t/>
            </a:r>
            <a:br>
              <a:rPr lang="es-CL" sz="2800" dirty="0" smtClean="0"/>
            </a:br>
            <a:r>
              <a:rPr lang="es-CL" sz="2800" dirty="0" smtClean="0"/>
              <a:t>¿Porqué es importante  el agua?</a:t>
            </a:r>
            <a:br>
              <a:rPr lang="es-CL" sz="2800" dirty="0" smtClean="0"/>
            </a:br>
            <a:r>
              <a:rPr lang="es-CL" sz="2800" dirty="0" smtClean="0"/>
              <a:t>¿Toda el agua es igual en el planeta?</a:t>
            </a:r>
            <a:br>
              <a:rPr lang="es-CL" sz="2800" dirty="0" smtClean="0"/>
            </a:br>
            <a:r>
              <a:rPr lang="es-CL" sz="2800" dirty="0" smtClean="0"/>
              <a:t>¿Dónde encontramos agua?</a:t>
            </a:r>
            <a:br>
              <a:rPr lang="es-CL" sz="2800" dirty="0" smtClean="0"/>
            </a:br>
            <a:r>
              <a:rPr lang="es-CL" sz="2800" dirty="0" smtClean="0"/>
              <a:t>¿</a:t>
            </a:r>
            <a:r>
              <a:rPr lang="es-CL" sz="2800" dirty="0"/>
              <a:t>T</a:t>
            </a:r>
            <a:r>
              <a:rPr lang="es-CL" sz="2800" dirty="0" smtClean="0"/>
              <a:t>enemos agua en nuestro cuerpo?</a:t>
            </a:r>
            <a:br>
              <a:rPr lang="es-CL" sz="2800" dirty="0" smtClean="0"/>
            </a:br>
            <a:r>
              <a:rPr lang="es-CL" sz="2800" dirty="0" smtClean="0"/>
              <a:t>¿Podemos estar sin tomar agua?</a:t>
            </a:r>
            <a:br>
              <a:rPr lang="es-CL" sz="2800" dirty="0" smtClean="0"/>
            </a:br>
            <a:r>
              <a:rPr lang="es-CL" sz="2800" dirty="0" smtClean="0"/>
              <a:t>¿Toda el agua se puede tomar?</a:t>
            </a:r>
            <a:br>
              <a:rPr lang="es-CL" sz="2800" dirty="0" smtClean="0"/>
            </a:br>
            <a:r>
              <a:rPr lang="es-CL" sz="2800" dirty="0" smtClean="0"/>
              <a:t>¿Para qué nos sirve el agua?</a:t>
            </a:r>
            <a:br>
              <a:rPr lang="es-CL" sz="2800" dirty="0" smtClean="0"/>
            </a:br>
            <a:r>
              <a:rPr lang="es-CL" sz="2800" dirty="0" smtClean="0"/>
              <a:t>¿Las personas cuidamos el agua?</a:t>
            </a:r>
            <a:br>
              <a:rPr lang="es-CL" sz="2800" dirty="0" smtClean="0"/>
            </a:br>
            <a:r>
              <a:rPr lang="es-CL" sz="2800" dirty="0" smtClean="0"/>
              <a:t>¿Para qué es necesaria el agua?</a:t>
            </a:r>
            <a:br>
              <a:rPr lang="es-CL" sz="2800" dirty="0" smtClean="0"/>
            </a:br>
            <a:r>
              <a:rPr lang="es-CL" sz="2800" dirty="0" smtClean="0"/>
              <a:t>Si el agua está contaminada  ¿Quiénes se perjudican?</a:t>
            </a:r>
            <a:br>
              <a:rPr lang="es-CL" sz="2800" dirty="0" smtClean="0"/>
            </a:br>
            <a:r>
              <a:rPr lang="es-CL" sz="2800" dirty="0" smtClean="0"/>
              <a:t/>
            </a:r>
            <a:br>
              <a:rPr lang="es-CL" sz="2800" dirty="0" smtClean="0"/>
            </a:br>
            <a:r>
              <a:rPr lang="es-CL" sz="2800" dirty="0" smtClean="0"/>
              <a:t/>
            </a:r>
            <a:br>
              <a:rPr lang="es-CL" sz="2800" dirty="0" smtClean="0"/>
            </a:br>
            <a:r>
              <a:rPr lang="es-CL" sz="2800" dirty="0"/>
              <a:t/>
            </a:r>
            <a:br>
              <a:rPr lang="es-CL" sz="2800" dirty="0"/>
            </a:br>
            <a:r>
              <a:rPr lang="es-CL" sz="2800" dirty="0" smtClean="0"/>
              <a:t/>
            </a:r>
            <a:br>
              <a:rPr lang="es-CL" sz="2800" dirty="0" smtClean="0"/>
            </a:br>
            <a:r>
              <a:rPr lang="es-CL" sz="2800" dirty="0"/>
              <a:t/>
            </a:r>
            <a:br>
              <a:rPr lang="es-CL" sz="2800" dirty="0"/>
            </a:br>
            <a:r>
              <a:rPr lang="es-CL" sz="2800" dirty="0" smtClean="0"/>
              <a:t/>
            </a:r>
            <a:br>
              <a:rPr lang="es-CL" sz="2800" dirty="0" smtClean="0"/>
            </a:br>
            <a:r>
              <a:rPr lang="es-CL" sz="2800" dirty="0" smtClean="0"/>
              <a:t/>
            </a:r>
            <a:br>
              <a:rPr lang="es-CL" sz="2800" dirty="0" smtClean="0"/>
            </a:br>
            <a:endParaRPr lang="es-E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7412" name="Picture 4" descr="PSD ghép ảnh cho bé"/>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214282" y="285728"/>
            <a:ext cx="6715172" cy="642918"/>
          </a:xfrm>
        </p:spPr>
        <p:txBody>
          <a:bodyPr>
            <a:normAutofit fontScale="90000"/>
          </a:bodyPr>
          <a:lstStyle/>
          <a:p>
            <a:pPr algn="l"/>
            <a:r>
              <a:rPr lang="es-CL" sz="2400" b="1" dirty="0" smtClean="0"/>
              <a:t>                                  </a:t>
            </a:r>
            <a:br>
              <a:rPr lang="es-CL" sz="2400" b="1" dirty="0" smtClean="0"/>
            </a:br>
            <a:r>
              <a:rPr lang="es-CL" sz="2400" b="1" dirty="0"/>
              <a:t> </a:t>
            </a:r>
            <a:r>
              <a:rPr lang="es-CL" sz="2400" b="1" dirty="0" smtClean="0"/>
              <a:t>                               </a:t>
            </a:r>
            <a:br>
              <a:rPr lang="es-CL" sz="2400" b="1" dirty="0" smtClean="0"/>
            </a:br>
            <a:r>
              <a:rPr lang="es-CL" sz="2400" b="1" dirty="0"/>
              <a:t> </a:t>
            </a:r>
            <a:r>
              <a:rPr lang="es-CL" sz="2400" b="1" dirty="0" smtClean="0"/>
              <a:t>                                  CIERRE  DE LA ACTIVIDAD</a:t>
            </a:r>
            <a:br>
              <a:rPr lang="es-CL" sz="2400" b="1" dirty="0" smtClean="0"/>
            </a:br>
            <a:r>
              <a:rPr lang="es-CL" sz="2400" b="1" dirty="0"/>
              <a:t/>
            </a:r>
            <a:br>
              <a:rPr lang="es-CL" sz="2400" b="1" dirty="0"/>
            </a:br>
            <a:r>
              <a:rPr lang="es-CL" sz="2400" b="1" dirty="0"/>
              <a:t/>
            </a:r>
            <a:br>
              <a:rPr lang="es-CL" sz="2400" b="1" dirty="0"/>
            </a:br>
            <a:endParaRPr lang="es-ES" sz="2400" b="1" dirty="0"/>
          </a:p>
        </p:txBody>
      </p:sp>
      <p:pic>
        <p:nvPicPr>
          <p:cNvPr id="17414" name="Picture 6"/>
          <p:cNvPicPr>
            <a:picLocks noChangeAspect="1" noChangeArrowheads="1"/>
          </p:cNvPicPr>
          <p:nvPr/>
        </p:nvPicPr>
        <p:blipFill>
          <a:blip r:embed="rId3" cstate="print"/>
          <a:srcRect/>
          <a:stretch>
            <a:fillRect/>
          </a:stretch>
        </p:blipFill>
        <p:spPr bwMode="auto">
          <a:xfrm rot="20602180">
            <a:off x="3524687" y="766322"/>
            <a:ext cx="4347238" cy="5380847"/>
          </a:xfrm>
          <a:prstGeom prst="rect">
            <a:avLst/>
          </a:prstGeom>
          <a:noFill/>
          <a:ln w="9525">
            <a:noFill/>
            <a:miter lim="800000"/>
            <a:headEnd/>
            <a:tailEnd/>
          </a:ln>
          <a:effectLst/>
        </p:spPr>
      </p:pic>
      <p:sp>
        <p:nvSpPr>
          <p:cNvPr id="9" name="8 Explosión 1"/>
          <p:cNvSpPr/>
          <p:nvPr/>
        </p:nvSpPr>
        <p:spPr>
          <a:xfrm>
            <a:off x="285720" y="2857496"/>
            <a:ext cx="3071834"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Recuerda registrar!</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E4FF"/>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7704" y="908720"/>
            <a:ext cx="6317136" cy="4291795"/>
          </a:xfrm>
          <a:prstGeom prst="rect">
            <a:avLst/>
          </a:prstGeom>
          <a:noFill/>
          <a:ln w="9525">
            <a:noFill/>
            <a:miter lim="800000"/>
            <a:headEnd/>
            <a:tailEnd/>
          </a:ln>
          <a:effectLst/>
        </p:spPr>
      </p:pic>
      <p:sp>
        <p:nvSpPr>
          <p:cNvPr id="2" name="1 Título"/>
          <p:cNvSpPr>
            <a:spLocks noGrp="1"/>
          </p:cNvSpPr>
          <p:nvPr>
            <p:ph type="title"/>
          </p:nvPr>
        </p:nvSpPr>
        <p:spPr>
          <a:xfrm>
            <a:off x="428596" y="0"/>
            <a:ext cx="8229600" cy="1143000"/>
          </a:xfrm>
        </p:spPr>
        <p:txBody>
          <a:bodyPr>
            <a:normAutofit/>
          </a:bodyPr>
          <a:lstStyle/>
          <a:p>
            <a:r>
              <a:rPr lang="es-CL" sz="2800" b="1" dirty="0" smtClean="0">
                <a:solidFill>
                  <a:srgbClr val="FFFF00"/>
                </a:solidFill>
              </a:rPr>
              <a:t>FIN  DE   LA   ACTIVIDAD</a:t>
            </a:r>
            <a:endParaRPr lang="es-ES" sz="2800" b="1" dirty="0">
              <a:solidFill>
                <a:srgbClr val="FFFF00"/>
              </a:solidFill>
            </a:endParaRPr>
          </a:p>
        </p:txBody>
      </p:sp>
      <p:sp>
        <p:nvSpPr>
          <p:cNvPr id="5" name="4 Título"/>
          <p:cNvSpPr txBox="1">
            <a:spLocks/>
          </p:cNvSpPr>
          <p:nvPr/>
        </p:nvSpPr>
        <p:spPr>
          <a:xfrm>
            <a:off x="571472" y="5500702"/>
            <a:ext cx="8229600" cy="1143000"/>
          </a:xfrm>
          <a:prstGeom prst="rect">
            <a:avLst/>
          </a:prstGeom>
        </p:spPr>
        <p:txBody>
          <a:bodyPr vert="horz" lIns="91440" tIns="45720" rIns="91440" bIns="45720" rtlCol="0" anchor="ctr">
            <a:normAutofit/>
          </a:bodyPr>
          <a:lstStyle/>
          <a:p>
            <a:pPr algn="ctr">
              <a:spcBef>
                <a:spcPct val="0"/>
              </a:spcBef>
              <a:defRPr/>
            </a:pPr>
            <a:r>
              <a:rPr lang="es-ES" sz="2800" b="1" i="1" dirty="0"/>
              <a:t>Ahora, dile a un adulto que me envíe una foto de tu trabajo al correo colocando tu nombre, curso y fecha</a:t>
            </a:r>
            <a:r>
              <a:rPr lang="es-ES" sz="2800" b="1" dirty="0"/>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a:ln>
                <a:noFill/>
              </a:ln>
              <a:effectLst/>
              <a:uLnTx/>
              <a:uFillTx/>
              <a:latin typeface="Century Gothic"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4338" name="Picture 2" descr="🥰Mensajes claves mes de juli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755576" y="2708920"/>
            <a:ext cx="7143800" cy="1477328"/>
          </a:xfrm>
          <a:prstGeom prst="rect">
            <a:avLst/>
          </a:prstGeom>
        </p:spPr>
        <p:txBody>
          <a:bodyPr wrap="square">
            <a:spAutoFit/>
          </a:bodyPr>
          <a:lstStyle/>
          <a:p>
            <a:r>
              <a:rPr lang="es-CL" b="1" dirty="0" smtClean="0"/>
              <a:t>ÁMBITO</a:t>
            </a:r>
            <a:r>
              <a:rPr lang="es-CL" b="1" dirty="0" smtClean="0"/>
              <a:t>:  DESARROLLO PERSONAL Y </a:t>
            </a:r>
            <a:r>
              <a:rPr lang="es-CL" b="1" dirty="0" smtClean="0"/>
              <a:t>SOCIAL.</a:t>
            </a:r>
            <a:endParaRPr lang="es-CL" b="1" dirty="0" smtClean="0"/>
          </a:p>
          <a:p>
            <a:r>
              <a:rPr lang="es-CL" b="1" dirty="0" smtClean="0"/>
              <a:t>NÚCLEO : </a:t>
            </a:r>
            <a:r>
              <a:rPr lang="es-CL" b="1" dirty="0" smtClean="0"/>
              <a:t>CONVIVENCIA Y CIUDADANÍA.</a:t>
            </a:r>
            <a:endParaRPr lang="es-ES" b="1" dirty="0" smtClean="0"/>
          </a:p>
          <a:p>
            <a:endParaRPr lang="es-ES" dirty="0"/>
          </a:p>
          <a:p>
            <a:r>
              <a:rPr lang="es-ES" b="1" dirty="0" smtClean="0"/>
              <a:t>OA1 </a:t>
            </a:r>
            <a:r>
              <a:rPr lang="es-ES" dirty="0" smtClean="0"/>
              <a:t>Participar en actividades y juegos colaborativos, planificando, acordando estrategias para un propósito en común…</a:t>
            </a:r>
            <a:endParaRPr lang="es-ES" dirty="0"/>
          </a:p>
        </p:txBody>
      </p:sp>
      <p:sp>
        <p:nvSpPr>
          <p:cNvPr id="9" name="CustomShape 2"/>
          <p:cNvSpPr/>
          <p:nvPr/>
        </p:nvSpPr>
        <p:spPr>
          <a:xfrm>
            <a:off x="488384" y="908720"/>
            <a:ext cx="4143404" cy="1233287"/>
          </a:xfrm>
          <a:custGeom>
            <a:avLst/>
            <a:gdLst/>
            <a:ahLst/>
            <a:cxnLst/>
            <a:rect l="l" t="t" r="r" b="b"/>
            <a:pathLst>
              <a:path w="21600" h="21600">
                <a:moveTo>
                  <a:pt x="0" y="0"/>
                </a:moveTo>
                <a:lnTo>
                  <a:pt x="21600" y="0"/>
                </a:lnTo>
                <a:lnTo>
                  <a:pt x="21600" y="21600"/>
                </a:lnTo>
                <a:lnTo>
                  <a:pt x="0" y="21600"/>
                </a:lnTo>
                <a:lnTo>
                  <a:pt x="0" y="0"/>
                </a:lnTo>
                <a:close/>
              </a:path>
            </a:pathLst>
          </a:custGeom>
          <a:noFill/>
          <a:ln/>
        </p:spPr>
        <p:style>
          <a:lnRef idx="2">
            <a:schemeClr val="accent5"/>
          </a:lnRef>
          <a:fillRef idx="1">
            <a:schemeClr val="lt1"/>
          </a:fillRef>
          <a:effectRef idx="0">
            <a:schemeClr val="accent5"/>
          </a:effectRef>
          <a:fontRef idx="minor">
            <a:schemeClr val="dk1"/>
          </a:fontRef>
        </p:style>
        <p:txBody>
          <a:bodyPr wrap="square" lIns="90000" tIns="46800" rIns="90000" bIns="46800">
            <a:spAutoFit/>
          </a:bodyPr>
          <a:lstStyle/>
          <a:p>
            <a:pPr algn="ctr">
              <a:lnSpc>
                <a:spcPct val="100000"/>
              </a:lnSpc>
            </a:pPr>
            <a:r>
              <a:rPr lang="es-CL" sz="3600" b="1" u="sng" spc="-1" dirty="0" smtClean="0">
                <a:latin typeface="Cordia New"/>
                <a:ea typeface="Cordia New"/>
              </a:rPr>
              <a:t>ACTIVIDAD Nº2</a:t>
            </a:r>
          </a:p>
          <a:p>
            <a:pPr algn="ctr">
              <a:lnSpc>
                <a:spcPct val="100000"/>
              </a:lnSpc>
            </a:pPr>
            <a:r>
              <a:rPr lang="es-CL" sz="2000" b="1" spc="-1" dirty="0" smtClean="0">
                <a:latin typeface="Cordia New"/>
                <a:ea typeface="Cordia New"/>
              </a:rPr>
              <a:t>  </a:t>
            </a:r>
          </a:p>
          <a:p>
            <a:pPr algn="ctr">
              <a:lnSpc>
                <a:spcPct val="100000"/>
              </a:lnSpc>
            </a:pPr>
            <a:r>
              <a:rPr lang="es-CO" b="1" spc="-1" dirty="0" smtClean="0">
                <a:latin typeface="Cordia New"/>
              </a:rPr>
              <a:t>“¿´DÓNDE Y CÓMO BUSCO MÁS INFORMACIÓN”</a:t>
            </a:r>
            <a:endParaRPr lang="en-US" b="1" strike="noStrike" spc="-1" dirty="0">
              <a:latin typeface="Calibri"/>
            </a:endParaRPr>
          </a:p>
        </p:txBody>
      </p:sp>
      <p:pic>
        <p:nvPicPr>
          <p:cNvPr id="1026" name="Picture 2" descr="Libro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74623" y="465607"/>
            <a:ext cx="2689865" cy="217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98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196753"/>
            <a:ext cx="6768752" cy="1872207"/>
          </a:xfrm>
        </p:spPr>
        <p:txBody>
          <a:bodyPr>
            <a:normAutofit lnSpcReduction="10000"/>
          </a:bodyPr>
          <a:lstStyle/>
          <a:p>
            <a:pPr marL="0" indent="0" algn="just">
              <a:buNone/>
            </a:pPr>
            <a:r>
              <a:rPr lang="es-ES" b="1" dirty="0" smtClean="0"/>
              <a:t>Entre todos(as) escogeremos una de estas imágenes explicando que sabemos y/o conocemos de la imagen seleccionada. </a:t>
            </a:r>
            <a:endParaRPr lang="es-ES" b="1" dirty="0"/>
          </a:p>
        </p:txBody>
      </p:sp>
      <p:pic>
        <p:nvPicPr>
          <p:cNvPr id="2050" name="Picture 2" descr="Sol De Verano, Dibujo, Icono, Vector, Ilustración, Diseñ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52764"/>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arbol verde dibujo | Arte de árbol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352764"/>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ballo | Dibujo animales infantiles, Caballos animados, Dibujo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352763"/>
            <a:ext cx="1584176"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20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052736"/>
            <a:ext cx="7571184" cy="3384376"/>
          </a:xfrm>
        </p:spPr>
        <p:txBody>
          <a:bodyPr>
            <a:noAutofit/>
          </a:bodyPr>
          <a:lstStyle/>
          <a:p>
            <a:pPr marL="0" indent="0" algn="just">
              <a:buNone/>
            </a:pPr>
            <a:r>
              <a:rPr lang="es-ES" sz="2800" dirty="0" smtClean="0"/>
              <a:t>Luego de haber elegido una imagen entre todos(as), la educadora ira anotando en un papelografo las diferentes opiniones que dicen los párvulos. </a:t>
            </a:r>
          </a:p>
          <a:p>
            <a:pPr marL="0" indent="0" algn="just">
              <a:buNone/>
            </a:pPr>
            <a:endParaRPr lang="es-ES" sz="2800" dirty="0" smtClean="0"/>
          </a:p>
          <a:p>
            <a:pPr marL="0" indent="0" algn="just">
              <a:buNone/>
            </a:pPr>
            <a:r>
              <a:rPr lang="es-ES" sz="2800" dirty="0" smtClean="0"/>
              <a:t>Por ejemplo: de que color es, donde se encuentra, su forma, si cumple alguna función, entre otras. </a:t>
            </a:r>
            <a:endParaRPr lang="es-ES" sz="2800" dirty="0"/>
          </a:p>
        </p:txBody>
      </p:sp>
    </p:spTree>
    <p:extLst>
      <p:ext uri="{BB962C8B-B14F-4D97-AF65-F5344CB8AC3E}">
        <p14:creationId xmlns:p14="http://schemas.microsoft.com/office/powerpoint/2010/main" val="3338606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307</Words>
  <Application>Microsoft Office PowerPoint</Application>
  <PresentationFormat>Presentación en pantalla (4:3)</PresentationFormat>
  <Paragraphs>41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INICIO DE LA ACTIVIDAD: </vt:lpstr>
      <vt:lpstr>INICIO DE LA ACTIVIDAD  Pincha el siguiente link, para comenzar el video que comentaremos luego…</vt:lpstr>
      <vt:lpstr>                 DESARROLLO   DE   LA   ACTIVIDAD  Junto con la familia comentemos las siguientes preguntas, luego de escuchar  y observar el video:   ¿Porqué es importante  el agua? ¿Toda el agua es igual en el planeta? ¿Dónde encontramos agua? ¿Tenemos agua en nuestro cuerpo? ¿Podemos estar sin tomar agua? ¿Toda el agua se puede tomar? ¿Para qué nos sirve el agua? ¿Las personas cuidamos el agua? ¿Para qué es necesaria el agua? Si el agua está contaminada  ¿Quiénes se perjudican?        </vt:lpstr>
      <vt:lpstr>                                                                                                       CIERRE  DE LA ACTIVIDAD   </vt:lpstr>
      <vt:lpstr>FIN  DE   LA   ACTIVIDAD</vt:lpstr>
      <vt:lpstr>Presentación de PowerPoint</vt:lpstr>
      <vt:lpstr>Presentación de PowerPoint</vt:lpstr>
      <vt:lpstr>Presentación de PowerPoint</vt:lpstr>
      <vt:lpstr>Presentación de PowerPoint</vt:lpstr>
      <vt:lpstr>FIN  DE   LA   ACTIVIDAD</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Asus</dc:creator>
  <cp:lastModifiedBy>Vale</cp:lastModifiedBy>
  <cp:revision>25</cp:revision>
  <dcterms:created xsi:type="dcterms:W3CDTF">2020-08-25T22:13:00Z</dcterms:created>
  <dcterms:modified xsi:type="dcterms:W3CDTF">2020-08-26T02:32:15Z</dcterms:modified>
</cp:coreProperties>
</file>