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n.peralta@colegioclubhipico.c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ecilia.lobos@colegioclubhipico.cl" TargetMode="External"/><Relationship Id="rId5" Type="http://schemas.openxmlformats.org/officeDocument/2006/relationships/hyperlink" Target="mailto:Jenny.abarca@colegioclubhipico.cl" TargetMode="External"/><Relationship Id="rId4" Type="http://schemas.openxmlformats.org/officeDocument/2006/relationships/hyperlink" Target="mailto:v.delbene@colegioclubhipico.c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sWfMJinJA&amp;list=PLvjgV9yudHcdHZbFR3ja7-otJMZJ0ORN_&amp;index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order-template-with-cute-girls-and-boys-in-park-vector-19006228.jpg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0" y="-1"/>
            <a:ext cx="9143999" cy="6890839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7224" y="214290"/>
            <a:ext cx="3714776" cy="677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Fundaci</a:t>
            </a: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n Educacional Club H</a:t>
            </a: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pico</a:t>
            </a:r>
            <a:endParaRPr kumimoji="0" lang="es-C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Rodrigo Ordo</a:t>
            </a: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ez 13150, El Bosque, Santiago </a:t>
            </a:r>
            <a:endParaRPr kumimoji="0" lang="es-C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534088" cy="501046"/>
          </a:xfrm>
          <a:prstGeom prst="rect">
            <a:avLst/>
          </a:prstGeom>
          <a:noFill/>
          <a:ln w="1"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143108" y="4714884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b="1" dirty="0" smtClean="0">
                <a:solidFill>
                  <a:srgbClr val="000000"/>
                </a:solidFill>
                <a:ea typeface="Calibri" pitchFamily="34" charset="0"/>
                <a:cs typeface="gobCL" charset="0"/>
              </a:rPr>
              <a:t>APOYO </a:t>
            </a:r>
            <a:r>
              <a:rPr lang="es-CL" b="1" dirty="0" err="1" smtClean="0">
                <a:solidFill>
                  <a:srgbClr val="000000"/>
                </a:solidFill>
                <a:ea typeface="Calibri" pitchFamily="34" charset="0"/>
                <a:cs typeface="gobCL" charset="0"/>
              </a:rPr>
              <a:t>PEDAGOGICO</a:t>
            </a:r>
            <a:r>
              <a:rPr lang="es-CL" b="1" dirty="0" smtClean="0">
                <a:solidFill>
                  <a:srgbClr val="000000"/>
                </a:solidFill>
                <a:ea typeface="Calibri" pitchFamily="34" charset="0"/>
                <a:cs typeface="gobCL" charset="0"/>
              </a:rPr>
              <a:t> REMOTO</a:t>
            </a:r>
            <a:endParaRPr lang="es-CL" sz="11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b="1" dirty="0" err="1" smtClean="0">
                <a:solidFill>
                  <a:srgbClr val="000000"/>
                </a:solidFill>
                <a:ea typeface="Calibri" pitchFamily="34" charset="0"/>
                <a:cs typeface="gobCL" charset="0"/>
              </a:rPr>
              <a:t>KINDER</a:t>
            </a:r>
            <a:r>
              <a:rPr lang="es-CL" b="1" dirty="0" smtClean="0">
                <a:solidFill>
                  <a:srgbClr val="000000"/>
                </a:solidFill>
                <a:ea typeface="Calibri" pitchFamily="34" charset="0"/>
                <a:cs typeface="gobCL" charset="0"/>
              </a:rPr>
              <a:t> A-B-C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11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11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1200" b="1" dirty="0" smtClean="0">
                <a:solidFill>
                  <a:srgbClr val="000000"/>
                </a:solidFill>
                <a:cs typeface="Arial" pitchFamily="34" charset="0"/>
              </a:rPr>
              <a:t>    </a:t>
            </a:r>
            <a:r>
              <a:rPr lang="es-CL" b="1" dirty="0" smtClean="0">
                <a:solidFill>
                  <a:srgbClr val="000000"/>
                </a:solidFill>
                <a:cs typeface="Arial" pitchFamily="34" charset="0"/>
              </a:rPr>
              <a:t>Jueves 04 de Junio</a:t>
            </a:r>
            <a:endParaRPr lang="es-CL" sz="1200" dirty="0" smtClean="0"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00892" y="857232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  Semana del</a:t>
            </a:r>
          </a:p>
          <a:p>
            <a:r>
              <a:rPr lang="es-CL" b="1" dirty="0" smtClean="0"/>
              <a:t>01 -05 de Junio</a:t>
            </a:r>
            <a:endParaRPr lang="es-CL" b="1" dirty="0"/>
          </a:p>
        </p:txBody>
      </p:sp>
      <p:sp>
        <p:nvSpPr>
          <p:cNvPr id="8" name="7 Rectángulo"/>
          <p:cNvSpPr/>
          <p:nvPr/>
        </p:nvSpPr>
        <p:spPr>
          <a:xfrm>
            <a:off x="1643042" y="642918"/>
            <a:ext cx="5072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solidFill>
                  <a:srgbClr val="FF0000"/>
                </a:solidFill>
              </a:rPr>
              <a:t>Recuerde que  no es necesario imprimir esta Guía  de actividades .</a:t>
            </a:r>
            <a:endParaRPr lang="es-CL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2e43ec1119ca9686e3f3867790c545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 descr="Pin on cutting practice"/>
          <p:cNvPicPr>
            <a:picLocks noChangeAspect="1" noChangeArrowheads="1"/>
          </p:cNvPicPr>
          <p:nvPr/>
        </p:nvPicPr>
        <p:blipFill>
          <a:blip r:embed="rId3"/>
          <a:srcRect t="22622" b="7772"/>
          <a:stretch>
            <a:fillRect/>
          </a:stretch>
        </p:blipFill>
        <p:spPr bwMode="auto">
          <a:xfrm>
            <a:off x="928662" y="3500438"/>
            <a:ext cx="3000396" cy="23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510" name="Picture 6" descr="päiväkoti (haapapk) Pinterestissä"/>
          <p:cNvPicPr>
            <a:picLocks noChangeAspect="1" noChangeArrowheads="1"/>
          </p:cNvPicPr>
          <p:nvPr/>
        </p:nvPicPr>
        <p:blipFill>
          <a:blip r:embed="rId4"/>
          <a:srcRect t="41681" b="10985"/>
          <a:stretch>
            <a:fillRect/>
          </a:stretch>
        </p:blipFill>
        <p:spPr bwMode="auto">
          <a:xfrm>
            <a:off x="857224" y="928670"/>
            <a:ext cx="3071834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512" name="Picture 8" descr="dough scissors | Pre-K Art Stars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857232"/>
            <a:ext cx="3833839" cy="235745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214810" y="3500438"/>
            <a:ext cx="41557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CL" dirty="0" smtClean="0"/>
              <a:t>El adulto dibuja diferentes  recorridos</a:t>
            </a:r>
          </a:p>
          <a:p>
            <a:pPr marL="342900" indent="-342900"/>
            <a:r>
              <a:rPr lang="es-CL" dirty="0" smtClean="0"/>
              <a:t>      en una hoja (curvos, rectos, </a:t>
            </a:r>
            <a:r>
              <a:rPr lang="es-CL" dirty="0" err="1" smtClean="0"/>
              <a:t>zig-zag</a:t>
            </a:r>
            <a:r>
              <a:rPr lang="es-CL" dirty="0" smtClean="0"/>
              <a:t>,</a:t>
            </a:r>
          </a:p>
          <a:p>
            <a:pPr marL="342900" indent="-342900"/>
            <a:r>
              <a:rPr lang="es-CL" dirty="0" smtClean="0"/>
              <a:t>       ondulados) </a:t>
            </a:r>
          </a:p>
          <a:p>
            <a:pPr marL="342900" indent="-342900">
              <a:buAutoNum type="arabicPeriod" startAt="2"/>
            </a:pPr>
            <a:r>
              <a:rPr lang="es-CL" dirty="0" smtClean="0"/>
              <a:t>El niño(a) recorta sobre las líneas. Si es</a:t>
            </a:r>
          </a:p>
          <a:p>
            <a:pPr marL="342900" indent="-342900"/>
            <a:r>
              <a:rPr lang="es-CL" dirty="0" smtClean="0"/>
              <a:t>       necesario, el adulto</a:t>
            </a:r>
          </a:p>
          <a:p>
            <a:pPr marL="342900" indent="-342900"/>
            <a:r>
              <a:rPr lang="es-CL" dirty="0" smtClean="0"/>
              <a:t> sostiene la hoja </a:t>
            </a:r>
          </a:p>
          <a:p>
            <a:pPr marL="342900" indent="-342900"/>
            <a:r>
              <a:rPr lang="es-CL" dirty="0" smtClean="0"/>
              <a:t>para que el niño(a)</a:t>
            </a:r>
          </a:p>
          <a:p>
            <a:pPr marL="342900" indent="-342900"/>
            <a:r>
              <a:rPr lang="es-CL" dirty="0" smtClean="0"/>
              <a:t> recorte.</a:t>
            </a:r>
          </a:p>
          <a:p>
            <a:pPr marL="342900" indent="-342900"/>
            <a:r>
              <a:rPr lang="es-CL" dirty="0" smtClean="0"/>
              <a:t>       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14414" y="357166"/>
            <a:ext cx="60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Necesitas tijeras  de punta roma, hojas de papel y un plumón.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ine Motor Printable Activities for August. Cutting practice cards."/>
          <p:cNvPicPr>
            <a:picLocks noChangeAspect="1" noChangeArrowheads="1"/>
          </p:cNvPicPr>
          <p:nvPr/>
        </p:nvPicPr>
        <p:blipFill>
          <a:blip r:embed="rId2"/>
          <a:srcRect l="7843" t="3236" r="9804" b="49764"/>
          <a:stretch>
            <a:fillRect/>
          </a:stretch>
        </p:blipFill>
        <p:spPr bwMode="auto">
          <a:xfrm>
            <a:off x="0" y="500042"/>
            <a:ext cx="8929718" cy="614366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142852"/>
            <a:ext cx="8132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Si tienen la posibilidad de imprimir, puedes  también  usar una de las siguiente láminas, para pintar y recortar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8786874" cy="67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929718" cy="66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order-template-with-boys-and-girls-vector-18006309.jpg"/>
          <p:cNvPicPr>
            <a:picLocks noChangeAspect="1"/>
          </p:cNvPicPr>
          <p:nvPr/>
        </p:nvPicPr>
        <p:blipFill>
          <a:blip r:embed="rId2"/>
          <a:srcRect b="937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71802" y="1071546"/>
            <a:ext cx="3535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/>
              <a:t>¿Cómo trabajaste hoy?</a:t>
            </a:r>
            <a:endParaRPr lang="es-CL" sz="2800" dirty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785926"/>
            <a:ext cx="4190992" cy="12382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500298" y="3071810"/>
            <a:ext cx="4535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 MUY BIEN        MAS O MENOS       TENGO QUE</a:t>
            </a:r>
          </a:p>
          <a:p>
            <a:r>
              <a:rPr lang="es-CL" dirty="0" smtClean="0"/>
              <a:t>                                                               MEJORAR</a:t>
            </a:r>
            <a:endParaRPr lang="es-CL" dirty="0"/>
          </a:p>
        </p:txBody>
      </p:sp>
      <p:pic>
        <p:nvPicPr>
          <p:cNvPr id="7" name="6 Imagen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66"/>
            <a:ext cx="1143008" cy="1127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order-template-with-girl-and-boy-in-garden-vector-18390678.jpg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85984" y="2071678"/>
          <a:ext cx="4714908" cy="2948372"/>
        </p:xfrm>
        <a:graphic>
          <a:graphicData uri="http://schemas.openxmlformats.org/drawingml/2006/table">
            <a:tbl>
              <a:tblPr/>
              <a:tblGrid>
                <a:gridCol w="1375214"/>
                <a:gridCol w="3339694"/>
              </a:tblGrid>
              <a:tr h="680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EDUCADORA DE </a:t>
                      </a:r>
                      <a:r>
                        <a:rPr lang="es-CL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PÁRVULOS</a:t>
                      </a:r>
                      <a:endParaRPr lang="es-CL" sz="4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Lilian Peralta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Jenny Abarca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Valentina </a:t>
                      </a:r>
                      <a:r>
                        <a:rPr lang="es-CL" sz="12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Delbene</a:t>
                      </a:r>
                      <a:r>
                        <a:rPr lang="es-CL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 </a:t>
                      </a:r>
                      <a:endParaRPr lang="es-CL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gobC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CORREO </a:t>
                      </a:r>
                      <a:r>
                        <a:rPr lang="es-CL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ELECTRÓNICO</a:t>
                      </a:r>
                      <a:endParaRPr lang="es-CL" sz="4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  <a:hlinkClick r:id="rId3"/>
                        </a:rPr>
                        <a:t>  </a:t>
                      </a:r>
                      <a:r>
                        <a:rPr lang="es-CL" sz="12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  <a:hlinkClick r:id="rId3"/>
                        </a:rPr>
                        <a:t>lilian.peralta@colegioclubhipico.cl</a:t>
                      </a:r>
                      <a:endParaRPr lang="es-CL" sz="12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gobC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  <a:hlinkClick r:id="rId4"/>
                        </a:rPr>
                        <a:t>v.delbene@colegioclubhipico.cl</a:t>
                      </a:r>
                      <a:endParaRPr lang="es-CL" sz="12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gobC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  <a:hlinkClick r:id="rId5"/>
                        </a:rPr>
                        <a:t>    </a:t>
                      </a:r>
                      <a:r>
                        <a:rPr lang="es-CL" sz="12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  <a:hlinkClick r:id="rId5"/>
                        </a:rPr>
                        <a:t>Jenny.abarca@colegioclubhipico.cl</a:t>
                      </a:r>
                      <a:endParaRPr lang="es-CL" sz="12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gobC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gobC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EDUCADORA DIFERENCIAL</a:t>
                      </a:r>
                      <a:endParaRPr lang="es-CL" sz="4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Cecilia Lobos</a:t>
                      </a:r>
                      <a:endParaRPr lang="es-CL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gobC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CORREO </a:t>
                      </a:r>
                      <a:r>
                        <a:rPr lang="es-CL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ELECTRÓNICO</a:t>
                      </a:r>
                      <a:endParaRPr lang="es-CL" sz="4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  <a:hlinkClick r:id="rId6"/>
                        </a:rPr>
                        <a:t>Cecilia.lobos@colegioclubhipico.cl</a:t>
                      </a:r>
                      <a:endParaRPr lang="es-CL" sz="12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gobC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gobC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gobCL"/>
                        </a:rPr>
                        <a:t>CORREO CURSO</a:t>
                      </a:r>
                      <a:endParaRPr lang="es-CL" sz="4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gobC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ector-border-template-with-kids-playing-h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1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142976" y="7857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Actividad 1</a:t>
            </a:r>
            <a:endParaRPr lang="es-CL" sz="2400" dirty="0"/>
          </a:p>
        </p:txBody>
      </p:sp>
      <p:sp>
        <p:nvSpPr>
          <p:cNvPr id="6" name="5 Rectángulo"/>
          <p:cNvSpPr/>
          <p:nvPr/>
        </p:nvSpPr>
        <p:spPr>
          <a:xfrm>
            <a:off x="2928926" y="1214422"/>
            <a:ext cx="4572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dirty="0" smtClean="0"/>
              <a:t>Experimentar con diversos objetos estableciendo relaciones al clasificar por dos o tres atributos a la vez (forma, color, tamaño, función, masa, materialidad, entre otros) y seriar por altura, ancho, longitud o capacidad para contener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1142976" y="1428736"/>
            <a:ext cx="1405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O.A.3</a:t>
            </a:r>
            <a:r>
              <a:rPr lang="es-CL" dirty="0" smtClean="0"/>
              <a:t> </a:t>
            </a:r>
          </a:p>
          <a:p>
            <a:r>
              <a:rPr lang="es-CL" dirty="0" smtClean="0"/>
              <a:t>Pensamiento</a:t>
            </a:r>
          </a:p>
          <a:p>
            <a:r>
              <a:rPr lang="es-CL" dirty="0" smtClean="0"/>
              <a:t>Matemático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3214686"/>
            <a:ext cx="164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Propósito de la </a:t>
            </a:r>
          </a:p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143240" y="3214686"/>
            <a:ext cx="40619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Que el niño(a) logre seriar objetos </a:t>
            </a:r>
          </a:p>
          <a:p>
            <a:r>
              <a:rPr lang="es-CL" dirty="0" smtClean="0"/>
              <a:t>según su longitud, estableciendo relación</a:t>
            </a:r>
          </a:p>
          <a:p>
            <a:r>
              <a:rPr lang="es-CL" dirty="0" smtClean="0"/>
              <a:t>largo-corto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1428712" y="6488668"/>
            <a:ext cx="7715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Recuerde que  no es necesario imprimir esta Guía  de actividades .</a:t>
            </a:r>
            <a:endParaRPr lang="es-C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order-template-with-kids-hiking-in-woods-vector-18003588.jpg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285984" y="12858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400" dirty="0" smtClean="0">
                <a:hlinkClick r:id="rId3"/>
              </a:rPr>
              <a:t>https://www.youtube.com/watch?v=yFsWfMJinJA&amp;list=PLvjgV9yudHcdHZbFR3ja7-otJMZJ0ORN_&amp;index=1</a:t>
            </a:r>
            <a:endParaRPr lang="es-CL" sz="1400" dirty="0"/>
          </a:p>
        </p:txBody>
      </p:sp>
      <p:sp>
        <p:nvSpPr>
          <p:cNvPr id="9" name="8 Rectángulo"/>
          <p:cNvSpPr/>
          <p:nvPr/>
        </p:nvSpPr>
        <p:spPr>
          <a:xfrm>
            <a:off x="2285984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/>
              <a:t>Antes de realizar la actividad te invito a observar nuestro video de rutina para recordar</a:t>
            </a:r>
          </a:p>
          <a:p>
            <a:r>
              <a:rPr lang="es-CL" dirty="0" smtClean="0"/>
              <a:t>la fecha, la estación, el tiempo climático.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14546" y="1928802"/>
            <a:ext cx="44040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400" dirty="0" smtClean="0"/>
              <a:t>¡Ya estamos listos para comenzar!</a:t>
            </a:r>
            <a:endParaRPr lang="es-CL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14414" y="2786058"/>
            <a:ext cx="679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Hoy vamos a comparar la </a:t>
            </a:r>
            <a:r>
              <a:rPr lang="es-CL" b="1" dirty="0" smtClean="0"/>
              <a:t>longitud</a:t>
            </a:r>
            <a:r>
              <a:rPr lang="es-CL" dirty="0" smtClean="0"/>
              <a:t> de los objetos y vamos a aprender a</a:t>
            </a:r>
          </a:p>
          <a:p>
            <a:r>
              <a:rPr lang="es-CL" dirty="0" smtClean="0"/>
              <a:t>ordenarlos desde el más </a:t>
            </a:r>
            <a:r>
              <a:rPr lang="es-CL" b="1" dirty="0" smtClean="0"/>
              <a:t>corto</a:t>
            </a:r>
            <a:r>
              <a:rPr lang="es-CL" dirty="0" smtClean="0"/>
              <a:t> hasta el más </a:t>
            </a:r>
            <a:r>
              <a:rPr lang="es-CL" b="1" dirty="0" smtClean="0"/>
              <a:t>largo.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coba Bettanin Novica Super Angular - disco"/>
          <p:cNvPicPr>
            <a:picLocks noChangeAspect="1" noChangeArrowheads="1"/>
          </p:cNvPicPr>
          <p:nvPr/>
        </p:nvPicPr>
        <p:blipFill>
          <a:blip r:embed="rId2" cstate="print"/>
          <a:srcRect l="34782" r="34783"/>
          <a:stretch>
            <a:fillRect/>
          </a:stretch>
        </p:blipFill>
        <p:spPr bwMode="auto">
          <a:xfrm flipH="1">
            <a:off x="214282" y="2643182"/>
            <a:ext cx="1000132" cy="3786158"/>
          </a:xfrm>
          <a:prstGeom prst="rect">
            <a:avLst/>
          </a:prstGeom>
          <a:noFill/>
        </p:spPr>
      </p:pic>
      <p:pic>
        <p:nvPicPr>
          <p:cNvPr id="1028" name="Picture 4" descr="Cuchara Sopera Inoxidable Alcatraz 100 Piezas - $ 385.00 en ..."/>
          <p:cNvPicPr>
            <a:picLocks noChangeAspect="1" noChangeArrowheads="1"/>
          </p:cNvPicPr>
          <p:nvPr/>
        </p:nvPicPr>
        <p:blipFill>
          <a:blip r:embed="rId3"/>
          <a:srcRect l="26873" r="24267"/>
          <a:stretch>
            <a:fillRect/>
          </a:stretch>
        </p:blipFill>
        <p:spPr bwMode="auto">
          <a:xfrm>
            <a:off x="7286644" y="3357562"/>
            <a:ext cx="701032" cy="3000396"/>
          </a:xfrm>
          <a:prstGeom prst="rect">
            <a:avLst/>
          </a:prstGeom>
          <a:noFill/>
        </p:spPr>
      </p:pic>
      <p:pic>
        <p:nvPicPr>
          <p:cNvPr id="4" name="Picture 4" descr="Cuchara Sopera Inoxidable Alcatraz 100 Piezas - $ 385.00 en ..."/>
          <p:cNvPicPr>
            <a:picLocks noChangeAspect="1" noChangeArrowheads="1"/>
          </p:cNvPicPr>
          <p:nvPr/>
        </p:nvPicPr>
        <p:blipFill>
          <a:blip r:embed="rId4" cstate="print"/>
          <a:srcRect l="26873" r="24267"/>
          <a:stretch>
            <a:fillRect/>
          </a:stretch>
        </p:blipFill>
        <p:spPr bwMode="auto">
          <a:xfrm>
            <a:off x="8143900" y="4214818"/>
            <a:ext cx="469580" cy="2009788"/>
          </a:xfrm>
          <a:prstGeom prst="rect">
            <a:avLst/>
          </a:prstGeom>
          <a:noFill/>
        </p:spPr>
      </p:pic>
      <p:pic>
        <p:nvPicPr>
          <p:cNvPr id="5" name="Picture 2" descr="Escoba Bettanin Novica Super Angular - disco"/>
          <p:cNvPicPr>
            <a:picLocks noChangeAspect="1" noChangeArrowheads="1"/>
          </p:cNvPicPr>
          <p:nvPr/>
        </p:nvPicPr>
        <p:blipFill>
          <a:blip r:embed="rId5" cstate="print"/>
          <a:srcRect l="34782" r="34783"/>
          <a:stretch>
            <a:fillRect/>
          </a:stretch>
        </p:blipFill>
        <p:spPr bwMode="auto">
          <a:xfrm flipH="1">
            <a:off x="1142976" y="4071942"/>
            <a:ext cx="1000132" cy="2285960"/>
          </a:xfrm>
          <a:prstGeom prst="rect">
            <a:avLst/>
          </a:prstGeom>
          <a:noFill/>
        </p:spPr>
      </p:pic>
      <p:pic>
        <p:nvPicPr>
          <p:cNvPr id="1030" name="Picture 6" descr="PANTALON LARGO POLY. INTERLOCK MARINO NUEVO | JOMA"/>
          <p:cNvPicPr>
            <a:picLocks noChangeAspect="1" noChangeArrowheads="1"/>
          </p:cNvPicPr>
          <p:nvPr/>
        </p:nvPicPr>
        <p:blipFill>
          <a:blip r:embed="rId6"/>
          <a:srcRect l="26667" r="26667"/>
          <a:stretch>
            <a:fillRect/>
          </a:stretch>
        </p:blipFill>
        <p:spPr bwMode="auto">
          <a:xfrm>
            <a:off x="5072066" y="214290"/>
            <a:ext cx="1600211" cy="3429024"/>
          </a:xfrm>
          <a:prstGeom prst="rect">
            <a:avLst/>
          </a:prstGeom>
          <a:noFill/>
        </p:spPr>
      </p:pic>
      <p:pic>
        <p:nvPicPr>
          <p:cNvPr id="1032" name="Picture 8" descr="Pantalón corto chandal Jogging Tallas S Color Azul marino"/>
          <p:cNvPicPr>
            <a:picLocks noChangeAspect="1" noChangeArrowheads="1"/>
          </p:cNvPicPr>
          <p:nvPr/>
        </p:nvPicPr>
        <p:blipFill>
          <a:blip r:embed="rId7"/>
          <a:srcRect l="19651" t="14738" r="19759" b="14847"/>
          <a:stretch>
            <a:fillRect/>
          </a:stretch>
        </p:blipFill>
        <p:spPr bwMode="auto">
          <a:xfrm>
            <a:off x="7000892" y="428604"/>
            <a:ext cx="1290868" cy="1500198"/>
          </a:xfrm>
          <a:prstGeom prst="rect">
            <a:avLst/>
          </a:prstGeom>
          <a:noFill/>
        </p:spPr>
      </p:pic>
      <p:pic>
        <p:nvPicPr>
          <p:cNvPr id="1036" name="Picture 12" descr="Un Lápiz Largo Y Uno Corto Lápiz Colocados Uno Al Lado Del Otro En ..."/>
          <p:cNvPicPr>
            <a:picLocks noChangeAspect="1" noChangeArrowheads="1"/>
          </p:cNvPicPr>
          <p:nvPr/>
        </p:nvPicPr>
        <p:blipFill>
          <a:blip r:embed="rId8"/>
          <a:srcRect l="22626" t="3559" r="26681" b="9251"/>
          <a:stretch>
            <a:fillRect/>
          </a:stretch>
        </p:blipFill>
        <p:spPr bwMode="auto">
          <a:xfrm rot="16200000" flipH="1">
            <a:off x="1669362" y="-312095"/>
            <a:ext cx="1571636" cy="4053167"/>
          </a:xfrm>
          <a:prstGeom prst="rect">
            <a:avLst/>
          </a:prstGeom>
          <a:noFill/>
        </p:spPr>
      </p:pic>
      <p:pic>
        <p:nvPicPr>
          <p:cNvPr id="1038" name="Picture 14" descr="Cabello corto vs. cabello largo ✅"/>
          <p:cNvPicPr>
            <a:picLocks noChangeAspect="1" noChangeArrowheads="1"/>
          </p:cNvPicPr>
          <p:nvPr/>
        </p:nvPicPr>
        <p:blipFill>
          <a:blip r:embed="rId9"/>
          <a:srcRect l="-1243" t="1249" b="1249"/>
          <a:stretch>
            <a:fillRect/>
          </a:stretch>
        </p:blipFill>
        <p:spPr bwMode="auto">
          <a:xfrm>
            <a:off x="2571736" y="3929066"/>
            <a:ext cx="3957625" cy="257176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5720" y="142852"/>
            <a:ext cx="4297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1- Observa las imágenes  a continuación </a:t>
            </a:r>
          </a:p>
          <a:p>
            <a:r>
              <a:rPr lang="es-CL" dirty="0" smtClean="0"/>
              <a:t>y señala cuál de ellas es larga y cuál es corta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ninos-dibujos-animados-cartel-blanco_50699-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64371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3786190"/>
            <a:ext cx="2872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/>
              <a:t>2. Observa estas imágenes. </a:t>
            </a:r>
          </a:p>
          <a:p>
            <a:r>
              <a:rPr lang="es-CL" sz="1600" dirty="0" smtClean="0"/>
              <a:t>   ¿Cómo están ordenadas las</a:t>
            </a:r>
          </a:p>
          <a:p>
            <a:r>
              <a:rPr lang="es-CL" sz="1600" dirty="0" smtClean="0"/>
              <a:t>     jirafas?</a:t>
            </a:r>
          </a:p>
          <a:p>
            <a:r>
              <a:rPr lang="es-CL" sz="1600" dirty="0" smtClean="0"/>
              <a:t> ¿Cuál tiene el cuello más largo?</a:t>
            </a:r>
          </a:p>
          <a:p>
            <a:r>
              <a:rPr lang="es-CL" sz="1600" dirty="0" smtClean="0"/>
              <a:t> ¿Cuál tiene el cuello más corto?</a:t>
            </a:r>
          </a:p>
          <a:p>
            <a:r>
              <a:rPr lang="es-CL" sz="1600" dirty="0" smtClean="0"/>
              <a:t> ¿Cuáles tienen cuello mediano?</a:t>
            </a:r>
            <a:endParaRPr lang="es-CL" sz="1600" dirty="0"/>
          </a:p>
        </p:txBody>
      </p:sp>
      <p:pic>
        <p:nvPicPr>
          <p:cNvPr id="18434" name="Picture 2" descr="Seriación y clasifica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86116" y="3429000"/>
            <a:ext cx="558463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7801699e5849398cb887d55d4f44a1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0"/>
            <a:ext cx="9077325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357290" y="857232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3. Ahora busca algunos objetos en tu casa  y ordénalos desde el más   </a:t>
            </a:r>
            <a:r>
              <a:rPr lang="es-CL" b="1" dirty="0" smtClean="0"/>
              <a:t>corto</a:t>
            </a:r>
            <a:r>
              <a:rPr lang="es-CL" dirty="0" smtClean="0"/>
              <a:t> hasta el más </a:t>
            </a:r>
            <a:r>
              <a:rPr lang="es-CL" b="1" dirty="0" smtClean="0"/>
              <a:t>largo.</a:t>
            </a:r>
            <a:endParaRPr lang="es-CL" dirty="0" smtClean="0"/>
          </a:p>
          <a:p>
            <a:r>
              <a:rPr lang="es-CL" dirty="0" smtClean="0"/>
              <a:t>4. Pega en una hoja de papel  una serie de objetos ordenados por longitud: ej. Palitos, tallarines, bombillas, tiras de papel, lana…</a:t>
            </a:r>
            <a:r>
              <a:rPr lang="es-CL" dirty="0" err="1" smtClean="0"/>
              <a:t>etc</a:t>
            </a:r>
            <a:endParaRPr lang="es-CL" dirty="0"/>
          </a:p>
        </p:txBody>
      </p:sp>
      <p:pic>
        <p:nvPicPr>
          <p:cNvPr id="19458" name="Picture 2" descr="Seriar por longitud | Seri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14742" y="-12644550"/>
            <a:ext cx="1293156" cy="969867"/>
          </a:xfrm>
          <a:prstGeom prst="rect">
            <a:avLst/>
          </a:prstGeom>
          <a:noFill/>
        </p:spPr>
      </p:pic>
      <p:pic>
        <p:nvPicPr>
          <p:cNvPr id="19461" name="Picture 5" descr="Untitled by leahmobley0 on ema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214554"/>
            <a:ext cx="7072362" cy="362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order-template-with-happy-boys-and-girls-vector-18390645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00364" y="2143116"/>
            <a:ext cx="327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¿Te gustó esta actividad?</a:t>
            </a:r>
            <a:endParaRPr lang="es-CL" sz="2400" dirty="0"/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928934"/>
            <a:ext cx="3405174" cy="9524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3214678" y="4143380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 SI        MAS O MENOS       NO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order-template-with-boy-and-girl-playing-cart-vector-18390556.jpg"/>
          <p:cNvPicPr>
            <a:picLocks noChangeAspect="1"/>
          </p:cNvPicPr>
          <p:nvPr/>
        </p:nvPicPr>
        <p:blipFill>
          <a:blip r:embed="rId2"/>
          <a:srcRect r="-1079" b="8333"/>
          <a:stretch>
            <a:fillRect/>
          </a:stretch>
        </p:blipFill>
        <p:spPr>
          <a:xfrm>
            <a:off x="0" y="285728"/>
            <a:ext cx="9144000" cy="65722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000364" y="2143116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dirty="0" smtClean="0"/>
              <a:t>Coordinar con precisión y eficiencia sus habilidades psicomotrices finas en función de sus intereses de exploración y juego.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142976" y="2143116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err="1" smtClean="0"/>
              <a:t>O.A.6</a:t>
            </a:r>
            <a:r>
              <a:rPr lang="es-CL" dirty="0" smtClean="0"/>
              <a:t> </a:t>
            </a:r>
          </a:p>
          <a:p>
            <a:r>
              <a:rPr lang="es-CL" dirty="0" smtClean="0"/>
              <a:t>Corporalidad y</a:t>
            </a:r>
          </a:p>
          <a:p>
            <a:r>
              <a:rPr lang="es-CL" dirty="0" smtClean="0"/>
              <a:t>Movimiento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21429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sz="2400" dirty="0" smtClean="0">
                <a:solidFill>
                  <a:prstClr val="black"/>
                </a:solidFill>
              </a:rPr>
              <a:t>Actividad 2</a:t>
            </a:r>
            <a:endParaRPr lang="es-CL" sz="2400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00166" y="3357562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Propósito de</a:t>
            </a:r>
          </a:p>
          <a:p>
            <a:r>
              <a:rPr lang="es-CL" dirty="0" smtClean="0"/>
              <a:t> la  actividad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3286116" y="3357562"/>
            <a:ext cx="42148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Recortar, con tijeras, sobre diferentes tipos</a:t>
            </a:r>
          </a:p>
          <a:p>
            <a:r>
              <a:rPr lang="es-CL" dirty="0" smtClean="0"/>
              <a:t>de líneas.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459</Words>
  <PresentationFormat>Presentación en pantalla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10</cp:revision>
  <dcterms:created xsi:type="dcterms:W3CDTF">2020-05-30T18:58:54Z</dcterms:created>
  <dcterms:modified xsi:type="dcterms:W3CDTF">2020-05-31T01:00:37Z</dcterms:modified>
</cp:coreProperties>
</file>